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1.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2.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notesSlides/notesSlide3.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4.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71" r:id="rId3"/>
    <p:sldId id="257" r:id="rId4"/>
    <p:sldId id="258" r:id="rId5"/>
    <p:sldId id="272" r:id="rId6"/>
    <p:sldId id="259" r:id="rId7"/>
    <p:sldId id="267" r:id="rId8"/>
    <p:sldId id="260" r:id="rId9"/>
    <p:sldId id="266" r:id="rId10"/>
    <p:sldId id="261" r:id="rId11"/>
    <p:sldId id="269" r:id="rId12"/>
    <p:sldId id="262" r:id="rId13"/>
    <p:sldId id="273" r:id="rId14"/>
    <p:sldId id="263" r:id="rId15"/>
    <p:sldId id="268" r:id="rId16"/>
    <p:sldId id="264" r:id="rId17"/>
    <p:sldId id="270" r:id="rId18"/>
    <p:sldId id="265" r:id="rId19"/>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02" autoAdjust="0"/>
    <p:restoredTop sz="94125" autoAdjust="0"/>
  </p:normalViewPr>
  <p:slideViewPr>
    <p:cSldViewPr snapToGrid="0">
      <p:cViewPr varScale="1">
        <p:scale>
          <a:sx n="77" d="100"/>
          <a:sy n="77" d="100"/>
        </p:scale>
        <p:origin x="114" y="3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2830" tIns="46415" rIns="92830" bIns="46415" rtlCol="0"/>
          <a:lstStyle>
            <a:lvl1pPr algn="l">
              <a:defRPr sz="1200"/>
            </a:lvl1pPr>
          </a:lstStyle>
          <a:p>
            <a:endParaRPr lang="en-CA"/>
          </a:p>
        </p:txBody>
      </p:sp>
      <p:sp>
        <p:nvSpPr>
          <p:cNvPr id="3" name="Date Placeholder 2"/>
          <p:cNvSpPr>
            <a:spLocks noGrp="1"/>
          </p:cNvSpPr>
          <p:nvPr>
            <p:ph type="dt" idx="1"/>
          </p:nvPr>
        </p:nvSpPr>
        <p:spPr>
          <a:xfrm>
            <a:off x="3970938" y="0"/>
            <a:ext cx="3037840" cy="463408"/>
          </a:xfrm>
          <a:prstGeom prst="rect">
            <a:avLst/>
          </a:prstGeom>
        </p:spPr>
        <p:txBody>
          <a:bodyPr vert="horz" lIns="92830" tIns="46415" rIns="92830" bIns="46415" rtlCol="0"/>
          <a:lstStyle>
            <a:lvl1pPr algn="r">
              <a:defRPr sz="1200"/>
            </a:lvl1pPr>
          </a:lstStyle>
          <a:p>
            <a:fld id="{32A1076F-7CD0-43C4-B8AC-E9BBD087F85E}" type="datetimeFigureOut">
              <a:rPr lang="en-CA" smtClean="0"/>
              <a:t>2016-06-09</a:t>
            </a:fld>
            <a:endParaRPr lang="en-CA"/>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2830" tIns="46415" rIns="92830" bIns="46415" rtlCol="0" anchor="ctr"/>
          <a:lstStyle/>
          <a:p>
            <a:endParaRPr lang="en-CA"/>
          </a:p>
        </p:txBody>
      </p:sp>
      <p:sp>
        <p:nvSpPr>
          <p:cNvPr id="5" name="Notes Placeholder 4"/>
          <p:cNvSpPr>
            <a:spLocks noGrp="1"/>
          </p:cNvSpPr>
          <p:nvPr>
            <p:ph type="body" sz="quarter" idx="3"/>
          </p:nvPr>
        </p:nvSpPr>
        <p:spPr>
          <a:xfrm>
            <a:off x="701040" y="4444861"/>
            <a:ext cx="5608320" cy="3636705"/>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772669"/>
            <a:ext cx="3037840" cy="463407"/>
          </a:xfrm>
          <a:prstGeom prst="rect">
            <a:avLst/>
          </a:prstGeom>
        </p:spPr>
        <p:txBody>
          <a:bodyPr vert="horz" lIns="92830" tIns="46415" rIns="92830" bIns="46415"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772669"/>
            <a:ext cx="3037840" cy="463407"/>
          </a:xfrm>
          <a:prstGeom prst="rect">
            <a:avLst/>
          </a:prstGeom>
        </p:spPr>
        <p:txBody>
          <a:bodyPr vert="horz" lIns="92830" tIns="46415" rIns="92830" bIns="46415" rtlCol="0" anchor="b"/>
          <a:lstStyle>
            <a:lvl1pPr algn="r">
              <a:defRPr sz="1200"/>
            </a:lvl1pPr>
          </a:lstStyle>
          <a:p>
            <a:fld id="{82DCDF2F-3671-49F7-8474-4EAE3487B5B1}" type="slidenum">
              <a:rPr lang="en-CA" smtClean="0"/>
              <a:t>‹#›</a:t>
            </a:fld>
            <a:endParaRPr lang="en-CA"/>
          </a:p>
        </p:txBody>
      </p:sp>
    </p:spTree>
    <p:extLst>
      <p:ext uri="{BB962C8B-B14F-4D97-AF65-F5344CB8AC3E}">
        <p14:creationId xmlns:p14="http://schemas.microsoft.com/office/powerpoint/2010/main" val="2362041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Talk</a:t>
            </a:r>
            <a:r>
              <a:rPr lang="en-CA" baseline="0" dirty="0" smtClean="0"/>
              <a:t> about the history of PSAT as an association</a:t>
            </a:r>
            <a:endParaRPr lang="en-CA" dirty="0"/>
          </a:p>
        </p:txBody>
      </p:sp>
      <p:sp>
        <p:nvSpPr>
          <p:cNvPr id="4" name="Slide Number Placeholder 3"/>
          <p:cNvSpPr>
            <a:spLocks noGrp="1"/>
          </p:cNvSpPr>
          <p:nvPr>
            <p:ph type="sldNum" sz="quarter" idx="10"/>
          </p:nvPr>
        </p:nvSpPr>
        <p:spPr/>
        <p:txBody>
          <a:bodyPr/>
          <a:lstStyle/>
          <a:p>
            <a:fld id="{82DCDF2F-3671-49F7-8474-4EAE3487B5B1}" type="slidenum">
              <a:rPr lang="en-CA" smtClean="0"/>
              <a:t>10</a:t>
            </a:fld>
            <a:endParaRPr lang="en-CA" dirty="0"/>
          </a:p>
        </p:txBody>
      </p:sp>
    </p:spTree>
    <p:extLst>
      <p:ext uri="{BB962C8B-B14F-4D97-AF65-F5344CB8AC3E}">
        <p14:creationId xmlns:p14="http://schemas.microsoft.com/office/powerpoint/2010/main" val="1333541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8299">
              <a:defRPr/>
            </a:pPr>
            <a:r>
              <a:rPr lang="en-CA" dirty="0" smtClean="0"/>
              <a:t>Time commitment (do not have to meet in one place, done over email, conference calls…)</a:t>
            </a:r>
          </a:p>
          <a:p>
            <a:endParaRPr lang="en-US" dirty="0"/>
          </a:p>
        </p:txBody>
      </p:sp>
      <p:sp>
        <p:nvSpPr>
          <p:cNvPr id="4" name="Slide Number Placeholder 3"/>
          <p:cNvSpPr>
            <a:spLocks noGrp="1"/>
          </p:cNvSpPr>
          <p:nvPr>
            <p:ph type="sldNum" sz="quarter" idx="10"/>
          </p:nvPr>
        </p:nvSpPr>
        <p:spPr/>
        <p:txBody>
          <a:bodyPr/>
          <a:lstStyle/>
          <a:p>
            <a:fld id="{82DCDF2F-3671-49F7-8474-4EAE3487B5B1}" type="slidenum">
              <a:rPr lang="en-CA" smtClean="0"/>
              <a:t>11</a:t>
            </a:fld>
            <a:endParaRPr lang="en-CA" dirty="0"/>
          </a:p>
        </p:txBody>
      </p:sp>
    </p:spTree>
    <p:extLst>
      <p:ext uri="{BB962C8B-B14F-4D97-AF65-F5344CB8AC3E}">
        <p14:creationId xmlns:p14="http://schemas.microsoft.com/office/powerpoint/2010/main" val="2767521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Executive</a:t>
            </a:r>
            <a:r>
              <a:rPr lang="en-CA" baseline="0" dirty="0" smtClean="0"/>
              <a:t> discusses member concerns and makes decisions about how to rectify them not always a grievance (JRC)</a:t>
            </a:r>
          </a:p>
          <a:p>
            <a:r>
              <a:rPr lang="en-CA" baseline="0" dirty="0" smtClean="0"/>
              <a:t>Members do not always have to grieve and the union can take it forward.  Need to be aware of what is happening at sites.  The first step is not always a grievance but need to bring issues forward in a variety of ways.</a:t>
            </a:r>
          </a:p>
          <a:p>
            <a:r>
              <a:rPr lang="en-CA" baseline="0" dirty="0" smtClean="0"/>
              <a:t>Grievances are the last line of defense to be used when it cannot be solved.  Informal meetings (either President or District Officer), JRC (resolve before they have to be grieved; preferred) The majority of issues are resolved this way.</a:t>
            </a:r>
          </a:p>
          <a:p>
            <a:r>
              <a:rPr lang="en-CA" baseline="0" dirty="0" smtClean="0"/>
              <a:t>Policy grievances as opposed to individual grievances</a:t>
            </a:r>
          </a:p>
          <a:p>
            <a:endParaRPr lang="en-CA" baseline="0" dirty="0" smtClean="0"/>
          </a:p>
        </p:txBody>
      </p:sp>
      <p:sp>
        <p:nvSpPr>
          <p:cNvPr id="4" name="Slide Number Placeholder 3"/>
          <p:cNvSpPr>
            <a:spLocks noGrp="1"/>
          </p:cNvSpPr>
          <p:nvPr>
            <p:ph type="sldNum" sz="quarter" idx="10"/>
          </p:nvPr>
        </p:nvSpPr>
        <p:spPr/>
        <p:txBody>
          <a:bodyPr/>
          <a:lstStyle/>
          <a:p>
            <a:fld id="{82DCDF2F-3671-49F7-8474-4EAE3487B5B1}" type="slidenum">
              <a:rPr lang="en-CA" smtClean="0"/>
              <a:t>15</a:t>
            </a:fld>
            <a:endParaRPr lang="en-CA"/>
          </a:p>
        </p:txBody>
      </p:sp>
    </p:spTree>
    <p:extLst>
      <p:ext uri="{BB962C8B-B14F-4D97-AF65-F5344CB8AC3E}">
        <p14:creationId xmlns:p14="http://schemas.microsoft.com/office/powerpoint/2010/main" val="3293969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DCDF2F-3671-49F7-8474-4EAE3487B5B1}" type="slidenum">
              <a:rPr lang="en-CA" smtClean="0"/>
              <a:t>17</a:t>
            </a:fld>
            <a:endParaRPr lang="en-CA"/>
          </a:p>
        </p:txBody>
      </p:sp>
    </p:spTree>
    <p:extLst>
      <p:ext uri="{BB962C8B-B14F-4D97-AF65-F5344CB8AC3E}">
        <p14:creationId xmlns:p14="http://schemas.microsoft.com/office/powerpoint/2010/main" val="2119135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DCDF2F-3671-49F7-8474-4EAE3487B5B1}" type="slidenum">
              <a:rPr lang="en-CA" smtClean="0"/>
              <a:t>18</a:t>
            </a:fld>
            <a:endParaRPr lang="en-CA"/>
          </a:p>
        </p:txBody>
      </p:sp>
    </p:spTree>
    <p:extLst>
      <p:ext uri="{BB962C8B-B14F-4D97-AF65-F5344CB8AC3E}">
        <p14:creationId xmlns:p14="http://schemas.microsoft.com/office/powerpoint/2010/main" val="3518449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CAA6533-B299-4420-8B78-3D25BD676C1E}" type="datetimeFigureOut">
              <a:rPr lang="en-CA" smtClean="0"/>
              <a:t>2016-06-09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F4484FC-798B-44DA-9BA9-A793A33E1DDC}" type="slidenum">
              <a:rPr lang="en-CA" smtClean="0"/>
              <a:t>‹#›</a:t>
            </a:fld>
            <a:endParaRPr lang="en-CA"/>
          </a:p>
        </p:txBody>
      </p:sp>
    </p:spTree>
    <p:extLst>
      <p:ext uri="{BB962C8B-B14F-4D97-AF65-F5344CB8AC3E}">
        <p14:creationId xmlns:p14="http://schemas.microsoft.com/office/powerpoint/2010/main" val="3395617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AA6533-B299-4420-8B78-3D25BD676C1E}" type="datetimeFigureOut">
              <a:rPr lang="en-CA" smtClean="0"/>
              <a:t>2016-06-09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F4484FC-798B-44DA-9BA9-A793A33E1DDC}" type="slidenum">
              <a:rPr lang="en-CA" smtClean="0"/>
              <a:t>‹#›</a:t>
            </a:fld>
            <a:endParaRPr lang="en-CA"/>
          </a:p>
        </p:txBody>
      </p:sp>
    </p:spTree>
    <p:extLst>
      <p:ext uri="{BB962C8B-B14F-4D97-AF65-F5344CB8AC3E}">
        <p14:creationId xmlns:p14="http://schemas.microsoft.com/office/powerpoint/2010/main" val="2705409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AA6533-B299-4420-8B78-3D25BD676C1E}" type="datetimeFigureOut">
              <a:rPr lang="en-CA" smtClean="0"/>
              <a:t>2016-06-09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F4484FC-798B-44DA-9BA9-A793A33E1DDC}" type="slidenum">
              <a:rPr lang="en-CA" smtClean="0"/>
              <a:t>‹#›</a:t>
            </a:fld>
            <a:endParaRPr lang="en-CA"/>
          </a:p>
        </p:txBody>
      </p:sp>
    </p:spTree>
    <p:extLst>
      <p:ext uri="{BB962C8B-B14F-4D97-AF65-F5344CB8AC3E}">
        <p14:creationId xmlns:p14="http://schemas.microsoft.com/office/powerpoint/2010/main" val="2527268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AA6533-B299-4420-8B78-3D25BD676C1E}" type="datetimeFigureOut">
              <a:rPr lang="en-CA" smtClean="0"/>
              <a:t>2016-06-09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F4484FC-798B-44DA-9BA9-A793A33E1DDC}" type="slidenum">
              <a:rPr lang="en-CA" smtClean="0"/>
              <a:t>‹#›</a:t>
            </a:fld>
            <a:endParaRPr lang="en-CA"/>
          </a:p>
        </p:txBody>
      </p:sp>
    </p:spTree>
    <p:extLst>
      <p:ext uri="{BB962C8B-B14F-4D97-AF65-F5344CB8AC3E}">
        <p14:creationId xmlns:p14="http://schemas.microsoft.com/office/powerpoint/2010/main" val="3144706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AA6533-B299-4420-8B78-3D25BD676C1E}" type="datetimeFigureOut">
              <a:rPr lang="en-CA" smtClean="0"/>
              <a:t>2016-06-09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F4484FC-798B-44DA-9BA9-A793A33E1DDC}" type="slidenum">
              <a:rPr lang="en-CA" smtClean="0"/>
              <a:t>‹#›</a:t>
            </a:fld>
            <a:endParaRPr lang="en-CA"/>
          </a:p>
        </p:txBody>
      </p:sp>
    </p:spTree>
    <p:extLst>
      <p:ext uri="{BB962C8B-B14F-4D97-AF65-F5344CB8AC3E}">
        <p14:creationId xmlns:p14="http://schemas.microsoft.com/office/powerpoint/2010/main" val="3337721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CAA6533-B299-4420-8B78-3D25BD676C1E}" type="datetimeFigureOut">
              <a:rPr lang="en-CA" smtClean="0"/>
              <a:t>2016-06-09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F4484FC-798B-44DA-9BA9-A793A33E1DDC}" type="slidenum">
              <a:rPr lang="en-CA" smtClean="0"/>
              <a:t>‹#›</a:t>
            </a:fld>
            <a:endParaRPr lang="en-CA"/>
          </a:p>
        </p:txBody>
      </p:sp>
    </p:spTree>
    <p:extLst>
      <p:ext uri="{BB962C8B-B14F-4D97-AF65-F5344CB8AC3E}">
        <p14:creationId xmlns:p14="http://schemas.microsoft.com/office/powerpoint/2010/main" val="3433581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CAA6533-B299-4420-8B78-3D25BD676C1E}" type="datetimeFigureOut">
              <a:rPr lang="en-CA" smtClean="0"/>
              <a:t>2016-06-09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7F4484FC-798B-44DA-9BA9-A793A33E1DDC}" type="slidenum">
              <a:rPr lang="en-CA" smtClean="0"/>
              <a:t>‹#›</a:t>
            </a:fld>
            <a:endParaRPr lang="en-CA"/>
          </a:p>
        </p:txBody>
      </p:sp>
    </p:spTree>
    <p:extLst>
      <p:ext uri="{BB962C8B-B14F-4D97-AF65-F5344CB8AC3E}">
        <p14:creationId xmlns:p14="http://schemas.microsoft.com/office/powerpoint/2010/main" val="2551620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CAA6533-B299-4420-8B78-3D25BD676C1E}" type="datetimeFigureOut">
              <a:rPr lang="en-CA" smtClean="0"/>
              <a:t>2016-06-09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7F4484FC-798B-44DA-9BA9-A793A33E1DDC}" type="slidenum">
              <a:rPr lang="en-CA" smtClean="0"/>
              <a:t>‹#›</a:t>
            </a:fld>
            <a:endParaRPr lang="en-CA"/>
          </a:p>
        </p:txBody>
      </p:sp>
    </p:spTree>
    <p:extLst>
      <p:ext uri="{BB962C8B-B14F-4D97-AF65-F5344CB8AC3E}">
        <p14:creationId xmlns:p14="http://schemas.microsoft.com/office/powerpoint/2010/main" val="882142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AA6533-B299-4420-8B78-3D25BD676C1E}" type="datetimeFigureOut">
              <a:rPr lang="en-CA" smtClean="0"/>
              <a:t>2016-06-09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7F4484FC-798B-44DA-9BA9-A793A33E1DDC}" type="slidenum">
              <a:rPr lang="en-CA" smtClean="0"/>
              <a:t>‹#›</a:t>
            </a:fld>
            <a:endParaRPr lang="en-CA"/>
          </a:p>
        </p:txBody>
      </p:sp>
    </p:spTree>
    <p:extLst>
      <p:ext uri="{BB962C8B-B14F-4D97-AF65-F5344CB8AC3E}">
        <p14:creationId xmlns:p14="http://schemas.microsoft.com/office/powerpoint/2010/main" val="3459094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AA6533-B299-4420-8B78-3D25BD676C1E}" type="datetimeFigureOut">
              <a:rPr lang="en-CA" smtClean="0"/>
              <a:t>2016-06-09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F4484FC-798B-44DA-9BA9-A793A33E1DDC}" type="slidenum">
              <a:rPr lang="en-CA" smtClean="0"/>
              <a:t>‹#›</a:t>
            </a:fld>
            <a:endParaRPr lang="en-CA"/>
          </a:p>
        </p:txBody>
      </p:sp>
    </p:spTree>
    <p:extLst>
      <p:ext uri="{BB962C8B-B14F-4D97-AF65-F5344CB8AC3E}">
        <p14:creationId xmlns:p14="http://schemas.microsoft.com/office/powerpoint/2010/main" val="3115711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AA6533-B299-4420-8B78-3D25BD676C1E}" type="datetimeFigureOut">
              <a:rPr lang="en-CA" smtClean="0"/>
              <a:t>2016-06-09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F4484FC-798B-44DA-9BA9-A793A33E1DDC}" type="slidenum">
              <a:rPr lang="en-CA" smtClean="0"/>
              <a:t>‹#›</a:t>
            </a:fld>
            <a:endParaRPr lang="en-CA"/>
          </a:p>
        </p:txBody>
      </p:sp>
    </p:spTree>
    <p:extLst>
      <p:ext uri="{BB962C8B-B14F-4D97-AF65-F5344CB8AC3E}">
        <p14:creationId xmlns:p14="http://schemas.microsoft.com/office/powerpoint/2010/main" val="2316651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AA6533-B299-4420-8B78-3D25BD676C1E}" type="datetimeFigureOut">
              <a:rPr lang="en-CA" smtClean="0"/>
              <a:t>2016-06-09</a:t>
            </a:fld>
            <a:endParaRPr lang="en-CA"/>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4484FC-798B-44DA-9BA9-A793A33E1DDC}" type="slidenum">
              <a:rPr lang="en-CA" smtClean="0"/>
              <a:t>‹#›</a:t>
            </a:fld>
            <a:endParaRPr lang="en-CA"/>
          </a:p>
        </p:txBody>
      </p:sp>
      <p:pic>
        <p:nvPicPr>
          <p:cNvPr id="7" name="Picture 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6699303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notesSlide" Target="../notesSlides/notesSlide1.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xml"/><Relationship Id="rId1" Type="http://schemas.openxmlformats.org/officeDocument/2006/relationships/tags" Target="../tags/tag2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5.xml"/><Relationship Id="rId1" Type="http://schemas.openxmlformats.org/officeDocument/2006/relationships/tags" Target="../tags/tag24.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xml"/><Relationship Id="rId1" Type="http://schemas.openxmlformats.org/officeDocument/2006/relationships/tags" Target="../tags/tag26.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notesSlide" Target="../notesSlides/notesSlide3.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1.xml"/><Relationship Id="rId1" Type="http://schemas.openxmlformats.org/officeDocument/2006/relationships/tags" Target="../tags/tag30.xml"/></Relationships>
</file>

<file path=ppt/slides/_rels/slide17.xml.rels><?xml version="1.0" encoding="UTF-8" standalone="yes"?>
<Relationships xmlns="http://schemas.openxmlformats.org/package/2006/relationships"><Relationship Id="rId3" Type="http://schemas.openxmlformats.org/officeDocument/2006/relationships/tags" Target="../tags/tag34.xml"/><Relationship Id="rId7" Type="http://schemas.openxmlformats.org/officeDocument/2006/relationships/notesSlide" Target="../notesSlides/notesSlide4.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slideLayout" Target="../slideLayouts/slideLayout2.xml"/><Relationship Id="rId5" Type="http://schemas.openxmlformats.org/officeDocument/2006/relationships/tags" Target="../tags/tag36.xml"/><Relationship Id="rId4" Type="http://schemas.openxmlformats.org/officeDocument/2006/relationships/tags" Target="../tags/tag35.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8.xml"/><Relationship Id="rId1" Type="http://schemas.openxmlformats.org/officeDocument/2006/relationships/tags" Target="../tags/tag37.xml"/><Relationship Id="rId4" Type="http://schemas.openxmlformats.org/officeDocument/2006/relationships/notesSlide" Target="../notesSlides/notesSlide5.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tags" Target="../tags/tag10.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tags" Target="../tags/tag1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tags" Target="../tags/tag14.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1328885" y="1424217"/>
            <a:ext cx="10363200" cy="2387600"/>
          </a:xfrm>
        </p:spPr>
        <p:txBody>
          <a:bodyPr>
            <a:normAutofit/>
          </a:bodyPr>
          <a:lstStyle/>
          <a:p>
            <a:r>
              <a:rPr lang="fr-CA" sz="9600" dirty="0" smtClean="0"/>
              <a:t>Syndicat 101</a:t>
            </a:r>
            <a:endParaRPr lang="fr-CA" sz="9600" dirty="0"/>
          </a:p>
        </p:txBody>
      </p:sp>
    </p:spTree>
    <p:extLst>
      <p:ext uri="{BB962C8B-B14F-4D97-AF65-F5344CB8AC3E}">
        <p14:creationId xmlns:p14="http://schemas.microsoft.com/office/powerpoint/2010/main" val="5911265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3195686" y="365127"/>
            <a:ext cx="8158113" cy="1325563"/>
          </a:xfrm>
        </p:spPr>
        <p:txBody>
          <a:bodyPr/>
          <a:lstStyle/>
          <a:p>
            <a:r>
              <a:rPr lang="fr-CA" dirty="0" smtClean="0"/>
              <a:t>Qu’est-ce que PSAT?</a:t>
            </a:r>
            <a:endParaRPr lang="fr-CA" dirty="0"/>
          </a:p>
        </p:txBody>
      </p:sp>
      <p:sp>
        <p:nvSpPr>
          <p:cNvPr id="3" name="Content Placeholder 2"/>
          <p:cNvSpPr>
            <a:spLocks noGrp="1"/>
          </p:cNvSpPr>
          <p:nvPr>
            <p:ph idx="1"/>
            <p:custDataLst>
              <p:tags r:id="rId2"/>
            </p:custDataLst>
          </p:nvPr>
        </p:nvSpPr>
        <p:spPr>
          <a:xfrm>
            <a:off x="3195686" y="1882185"/>
            <a:ext cx="7965650" cy="4351338"/>
          </a:xfrm>
        </p:spPr>
        <p:txBody>
          <a:bodyPr>
            <a:normAutofit lnSpcReduction="10000"/>
          </a:bodyPr>
          <a:lstStyle/>
          <a:p>
            <a:pPr marL="0" indent="0">
              <a:buNone/>
            </a:pPr>
            <a:r>
              <a:rPr lang="fr-CA" dirty="0" smtClean="0"/>
              <a:t>Le personnel enseignant de l’Administration des écoles provinciales (</a:t>
            </a:r>
            <a:r>
              <a:rPr lang="fr-CA" i="1" dirty="0" smtClean="0"/>
              <a:t>Provincial </a:t>
            </a:r>
            <a:r>
              <a:rPr lang="fr-CA" i="1" dirty="0" err="1" smtClean="0"/>
              <a:t>School</a:t>
            </a:r>
            <a:r>
              <a:rPr lang="fr-CA" i="1" dirty="0" smtClean="0"/>
              <a:t> </a:t>
            </a:r>
            <a:r>
              <a:rPr lang="fr-CA" i="1" dirty="0" err="1" smtClean="0"/>
              <a:t>Authority</a:t>
            </a:r>
            <a:r>
              <a:rPr lang="fr-CA" i="1" dirty="0" smtClean="0"/>
              <a:t> </a:t>
            </a:r>
            <a:r>
              <a:rPr lang="fr-CA" i="1" dirty="0" err="1" smtClean="0"/>
              <a:t>Teachers</a:t>
            </a:r>
            <a:r>
              <a:rPr lang="fr-CA" dirty="0" smtClean="0"/>
              <a:t>)</a:t>
            </a:r>
          </a:p>
          <a:p>
            <a:pPr marL="0" indent="0">
              <a:buNone/>
            </a:pPr>
            <a:endParaRPr lang="fr-CA" dirty="0" smtClean="0"/>
          </a:p>
          <a:p>
            <a:pPr marL="0" indent="0">
              <a:buNone/>
            </a:pPr>
            <a:r>
              <a:rPr lang="fr-CA" dirty="0" smtClean="0"/>
              <a:t>PSAT compte 207 enseignantes et enseignants équivalent temps plein (ETP).</a:t>
            </a:r>
          </a:p>
          <a:p>
            <a:pPr marL="0" indent="0">
              <a:buNone/>
            </a:pPr>
            <a:endParaRPr lang="fr-CA" dirty="0" smtClean="0"/>
          </a:p>
          <a:p>
            <a:pPr marL="0" indent="0">
              <a:buNone/>
            </a:pPr>
            <a:r>
              <a:rPr lang="fr-CA" dirty="0" smtClean="0"/>
              <a:t>Nous sommes une unité de négociation au sein d’OSSTF/FEESO, connue sous l’appellation District 30 PSAT. </a:t>
            </a:r>
          </a:p>
          <a:p>
            <a:pPr marL="0" indent="0">
              <a:buNone/>
            </a:pPr>
            <a:endParaRPr lang="fr-CA" dirty="0" smtClean="0"/>
          </a:p>
          <a:p>
            <a:pPr marL="0" indent="0">
              <a:buNone/>
            </a:pPr>
            <a:endParaRPr lang="fr-CA" dirty="0"/>
          </a:p>
        </p:txBody>
      </p:sp>
    </p:spTree>
    <p:extLst>
      <p:ext uri="{BB962C8B-B14F-4D97-AF65-F5344CB8AC3E}">
        <p14:creationId xmlns:p14="http://schemas.microsoft.com/office/powerpoint/2010/main" val="33202116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3214540" y="365127"/>
            <a:ext cx="8139260" cy="1325563"/>
          </a:xfrm>
        </p:spPr>
        <p:txBody>
          <a:bodyPr/>
          <a:lstStyle/>
          <a:p>
            <a:r>
              <a:rPr lang="fr-CA" dirty="0" smtClean="0"/>
              <a:t>Structure de PSAT</a:t>
            </a:r>
            <a:endParaRPr lang="fr-CA" dirty="0"/>
          </a:p>
        </p:txBody>
      </p:sp>
      <p:sp>
        <p:nvSpPr>
          <p:cNvPr id="3" name="Content Placeholder 2"/>
          <p:cNvSpPr>
            <a:spLocks noGrp="1"/>
          </p:cNvSpPr>
          <p:nvPr>
            <p:ph idx="1"/>
            <p:custDataLst>
              <p:tags r:id="rId2"/>
            </p:custDataLst>
          </p:nvPr>
        </p:nvSpPr>
        <p:spPr>
          <a:xfrm>
            <a:off x="3214540" y="1608809"/>
            <a:ext cx="8139260" cy="4351338"/>
          </a:xfrm>
        </p:spPr>
        <p:txBody>
          <a:bodyPr>
            <a:normAutofit/>
          </a:bodyPr>
          <a:lstStyle/>
          <a:p>
            <a:r>
              <a:rPr lang="fr-CA" dirty="0" smtClean="0"/>
              <a:t>Nous avons actuellement trois votes à la RAAP (Réunion annuelle de l’Assemblée provinciale) qui est le parlement d’OSSTF/FEESO.</a:t>
            </a:r>
          </a:p>
          <a:p>
            <a:r>
              <a:rPr lang="fr-CA" dirty="0" smtClean="0"/>
              <a:t>Nous avons un agent du Comité exécutif (agent du district) libéré à temps plein, et un président sans libération. Il y a quatre membres au Comité exécutif (y compris un trésorier et une vice-présidente).</a:t>
            </a:r>
            <a:endParaRPr lang="fr-CA" dirty="0"/>
          </a:p>
          <a:p>
            <a:r>
              <a:rPr lang="fr-CA" dirty="0" smtClean="0"/>
              <a:t>Les comités (statuts, élections, finances, action politique, comité central de perfectionnement professionnel et négociations)</a:t>
            </a:r>
          </a:p>
        </p:txBody>
      </p:sp>
    </p:spTree>
    <p:extLst>
      <p:ext uri="{BB962C8B-B14F-4D97-AF65-F5344CB8AC3E}">
        <p14:creationId xmlns:p14="http://schemas.microsoft.com/office/powerpoint/2010/main" val="2417173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3242035" y="280286"/>
            <a:ext cx="8883290" cy="1325563"/>
          </a:xfrm>
        </p:spPr>
        <p:txBody>
          <a:bodyPr/>
          <a:lstStyle/>
          <a:p>
            <a:r>
              <a:rPr lang="fr-CA" dirty="0" smtClean="0"/>
              <a:t>Quel est la relation entre OSSTF/FEESO et PSAT?</a:t>
            </a:r>
            <a:endParaRPr lang="fr-CA" dirty="0"/>
          </a:p>
        </p:txBody>
      </p:sp>
      <p:sp>
        <p:nvSpPr>
          <p:cNvPr id="3" name="Content Placeholder 2"/>
          <p:cNvSpPr>
            <a:spLocks noGrp="1"/>
          </p:cNvSpPr>
          <p:nvPr>
            <p:ph idx="1"/>
            <p:custDataLst>
              <p:tags r:id="rId2"/>
            </p:custDataLst>
          </p:nvPr>
        </p:nvSpPr>
        <p:spPr>
          <a:xfrm>
            <a:off x="3242035" y="1806771"/>
            <a:ext cx="7928728" cy="4351338"/>
          </a:xfrm>
        </p:spPr>
        <p:txBody>
          <a:bodyPr>
            <a:normAutofit fontScale="92500" lnSpcReduction="10000"/>
          </a:bodyPr>
          <a:lstStyle/>
          <a:p>
            <a:pPr marL="0" indent="0">
              <a:buNone/>
            </a:pPr>
            <a:r>
              <a:rPr lang="fr-CA" dirty="0" smtClean="0"/>
              <a:t>PSAT est un groupe affiliés d’OSSTF/FEESO. Nous sommes des membres affiliés qui peuvent accéder au soutien juridique, aux services éducatifs et à d’autres ressources d’OSSTF/FEESO.</a:t>
            </a:r>
          </a:p>
          <a:p>
            <a:pPr marL="0" indent="0">
              <a:buNone/>
            </a:pPr>
            <a:r>
              <a:rPr lang="fr-CA" dirty="0" smtClean="0"/>
              <a:t/>
            </a:r>
            <a:br>
              <a:rPr lang="fr-CA" dirty="0" smtClean="0"/>
            </a:br>
            <a:r>
              <a:rPr lang="fr-CA" dirty="0" smtClean="0"/>
              <a:t>PSAT verse des cotisations à OSSTF/FEESO en échange de ces privilèges.</a:t>
            </a:r>
          </a:p>
          <a:p>
            <a:pPr marL="0" indent="0">
              <a:buNone/>
            </a:pPr>
            <a:endParaRPr lang="fr-CA" dirty="0" smtClean="0"/>
          </a:p>
          <a:p>
            <a:pPr marL="0" indent="0">
              <a:buNone/>
            </a:pPr>
            <a:r>
              <a:rPr lang="fr-CA" dirty="0" smtClean="0"/>
              <a:t>Tout membre de PSAT peut poser sa candidature aux comités d’OSSTF/FEESO, à des offres d’emploi, etc. Nous avons les mêmes chances que n’importe quel autre membre d’OSSTF/FEESO.</a:t>
            </a:r>
            <a:endParaRPr lang="fr-CA" dirty="0"/>
          </a:p>
        </p:txBody>
      </p:sp>
    </p:spTree>
    <p:extLst>
      <p:ext uri="{BB962C8B-B14F-4D97-AF65-F5344CB8AC3E}">
        <p14:creationId xmlns:p14="http://schemas.microsoft.com/office/powerpoint/2010/main" val="24579498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3204328" y="396367"/>
            <a:ext cx="7985288" cy="1325563"/>
          </a:xfrm>
        </p:spPr>
        <p:txBody>
          <a:bodyPr/>
          <a:lstStyle/>
          <a:p>
            <a:r>
              <a:rPr lang="fr-CA" dirty="0" smtClean="0"/>
              <a:t>Vérifiez vos connaissances</a:t>
            </a:r>
            <a:endParaRPr lang="fr-CA" dirty="0"/>
          </a:p>
        </p:txBody>
      </p:sp>
      <p:sp>
        <p:nvSpPr>
          <p:cNvPr id="3" name="Content Placeholder 2"/>
          <p:cNvSpPr>
            <a:spLocks noGrp="1"/>
          </p:cNvSpPr>
          <p:nvPr>
            <p:ph idx="1"/>
            <p:custDataLst>
              <p:tags r:id="rId2"/>
            </p:custDataLst>
          </p:nvPr>
        </p:nvSpPr>
        <p:spPr>
          <a:xfrm>
            <a:off x="3204328" y="1825625"/>
            <a:ext cx="10515600" cy="4351338"/>
          </a:xfrm>
        </p:spPr>
        <p:txBody>
          <a:bodyPr/>
          <a:lstStyle/>
          <a:p>
            <a:r>
              <a:rPr lang="fr-CA" dirty="0" smtClean="0"/>
              <a:t>Qui préside PSAT D30?</a:t>
            </a:r>
          </a:p>
          <a:p>
            <a:endParaRPr lang="fr-CA" dirty="0" smtClean="0"/>
          </a:p>
          <a:p>
            <a:r>
              <a:rPr lang="fr-CA" dirty="0" smtClean="0"/>
              <a:t>Qui en est le trésorier?</a:t>
            </a:r>
          </a:p>
          <a:p>
            <a:pPr marL="0" indent="0">
              <a:buNone/>
            </a:pPr>
            <a:endParaRPr lang="fr-CA" dirty="0" smtClean="0"/>
          </a:p>
          <a:p>
            <a:r>
              <a:rPr lang="fr-CA" dirty="0" smtClean="0"/>
              <a:t>Qui siège au Comité exécutif?</a:t>
            </a:r>
          </a:p>
          <a:p>
            <a:pPr marL="0" indent="0">
              <a:buNone/>
            </a:pPr>
            <a:endParaRPr lang="fr-CA" dirty="0" smtClean="0"/>
          </a:p>
          <a:p>
            <a:r>
              <a:rPr lang="fr-CA" dirty="0" smtClean="0"/>
              <a:t>Qui est votre représentant de division?</a:t>
            </a:r>
            <a:endParaRPr lang="fr-CA" dirty="0"/>
          </a:p>
        </p:txBody>
      </p:sp>
    </p:spTree>
    <p:extLst>
      <p:ext uri="{BB962C8B-B14F-4D97-AF65-F5344CB8AC3E}">
        <p14:creationId xmlns:p14="http://schemas.microsoft.com/office/powerpoint/2010/main" val="25088970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3223182" y="327420"/>
            <a:ext cx="10515600" cy="1325563"/>
          </a:xfrm>
        </p:spPr>
        <p:txBody>
          <a:bodyPr/>
          <a:lstStyle/>
          <a:p>
            <a:r>
              <a:rPr lang="fr-CA" dirty="0" smtClean="0"/>
              <a:t>Le Comité exécutif de PSAT</a:t>
            </a:r>
            <a:r>
              <a:rPr lang="is-IS" dirty="0" smtClean="0"/>
              <a:t>… </a:t>
            </a:r>
            <a:endParaRPr lang="en-CA" dirty="0"/>
          </a:p>
        </p:txBody>
      </p:sp>
      <p:sp>
        <p:nvSpPr>
          <p:cNvPr id="3" name="Content Placeholder 2"/>
          <p:cNvSpPr>
            <a:spLocks noGrp="1"/>
          </p:cNvSpPr>
          <p:nvPr>
            <p:ph idx="1"/>
            <p:custDataLst>
              <p:tags r:id="rId2"/>
            </p:custDataLst>
          </p:nvPr>
        </p:nvSpPr>
        <p:spPr>
          <a:xfrm>
            <a:off x="3223182" y="1470582"/>
            <a:ext cx="8173824" cy="5118754"/>
          </a:xfrm>
        </p:spPr>
        <p:txBody>
          <a:bodyPr>
            <a:normAutofit fontScale="92500" lnSpcReduction="20000"/>
          </a:bodyPr>
          <a:lstStyle/>
          <a:p>
            <a:pPr marL="0" indent="0">
              <a:buNone/>
            </a:pPr>
            <a:r>
              <a:rPr lang="fr-CA" dirty="0" smtClean="0"/>
              <a:t>Membres avec droit de vote</a:t>
            </a:r>
          </a:p>
          <a:p>
            <a:pPr marL="0" indent="0">
              <a:buNone/>
            </a:pPr>
            <a:r>
              <a:rPr lang="fr-CA" dirty="0" smtClean="0"/>
              <a:t>Personnes élues donnant leur temps afin d’effectuer le travail du syndicat (mandats de deux ans)</a:t>
            </a:r>
          </a:p>
          <a:p>
            <a:pPr marL="895350" indent="0">
              <a:buNone/>
            </a:pPr>
            <a:r>
              <a:rPr lang="fr-CA" dirty="0" smtClean="0"/>
              <a:t>Président (David </a:t>
            </a:r>
            <a:r>
              <a:rPr lang="fr-CA" dirty="0" err="1" smtClean="0"/>
              <a:t>Sykes</a:t>
            </a:r>
            <a:r>
              <a:rPr lang="fr-CA" dirty="0" smtClean="0"/>
              <a:t>)</a:t>
            </a:r>
          </a:p>
          <a:p>
            <a:pPr marL="895350" indent="0">
              <a:buNone/>
            </a:pPr>
            <a:r>
              <a:rPr lang="fr-CA" dirty="0" smtClean="0"/>
              <a:t>Vice-présidente (Odette Lopes)</a:t>
            </a:r>
          </a:p>
          <a:p>
            <a:pPr marL="895350" indent="0">
              <a:buNone/>
            </a:pPr>
            <a:r>
              <a:rPr lang="fr-CA" dirty="0" smtClean="0"/>
              <a:t>Trésorier (Craig Hughes)</a:t>
            </a:r>
          </a:p>
          <a:p>
            <a:pPr marL="895350" indent="0">
              <a:buNone/>
            </a:pPr>
            <a:r>
              <a:rPr lang="fr-CA" dirty="0" smtClean="0"/>
              <a:t>Secrétaire (Ginette Legault)</a:t>
            </a:r>
          </a:p>
          <a:p>
            <a:pPr marL="895350" indent="0">
              <a:buNone/>
            </a:pPr>
            <a:r>
              <a:rPr lang="fr-CA" dirty="0" smtClean="0"/>
              <a:t>Agent de l’exécutif (Scott Garant)</a:t>
            </a:r>
          </a:p>
          <a:p>
            <a:pPr marL="0" indent="0">
              <a:buNone/>
            </a:pPr>
            <a:endParaRPr lang="fr-CA" sz="2400" dirty="0" smtClean="0"/>
          </a:p>
          <a:p>
            <a:pPr marL="0" indent="0">
              <a:buNone/>
            </a:pPr>
            <a:r>
              <a:rPr lang="fr-CA" dirty="0" smtClean="0"/>
              <a:t>Membre sans droit de vote </a:t>
            </a:r>
          </a:p>
          <a:p>
            <a:pPr marL="0" indent="0">
              <a:buNone/>
            </a:pPr>
            <a:r>
              <a:rPr lang="fr-CA" dirty="0" smtClean="0"/>
              <a:t>Personne nommée et rémunéré pour exécuter le travail du syndicat (mandat d’un an) </a:t>
            </a:r>
          </a:p>
          <a:p>
            <a:pPr marL="895350" indent="-895350">
              <a:buNone/>
            </a:pPr>
            <a:r>
              <a:rPr lang="fr-CA" dirty="0" smtClean="0"/>
              <a:t>	Agent du district (Al </a:t>
            </a:r>
            <a:r>
              <a:rPr lang="fr-CA" dirty="0" err="1" smtClean="0"/>
              <a:t>Pagnan</a:t>
            </a:r>
            <a:r>
              <a:rPr lang="fr-CA" dirty="0" smtClean="0"/>
              <a:t>)</a:t>
            </a:r>
          </a:p>
        </p:txBody>
      </p:sp>
    </p:spTree>
    <p:extLst>
      <p:ext uri="{BB962C8B-B14F-4D97-AF65-F5344CB8AC3E}">
        <p14:creationId xmlns:p14="http://schemas.microsoft.com/office/powerpoint/2010/main" val="15742405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3223181" y="323327"/>
            <a:ext cx="10515600" cy="1325563"/>
          </a:xfrm>
        </p:spPr>
        <p:txBody>
          <a:bodyPr/>
          <a:lstStyle/>
          <a:p>
            <a:r>
              <a:rPr lang="fr-CA" dirty="0" smtClean="0"/>
              <a:t>Fonctions du Comité exécutif</a:t>
            </a:r>
            <a:endParaRPr lang="fr-CA" dirty="0"/>
          </a:p>
        </p:txBody>
      </p:sp>
      <p:sp>
        <p:nvSpPr>
          <p:cNvPr id="3" name="Content Placeholder 2"/>
          <p:cNvSpPr>
            <a:spLocks noGrp="1"/>
          </p:cNvSpPr>
          <p:nvPr>
            <p:ph idx="1"/>
            <p:custDataLst>
              <p:tags r:id="rId2"/>
            </p:custDataLst>
          </p:nvPr>
        </p:nvSpPr>
        <p:spPr>
          <a:xfrm>
            <a:off x="3223181" y="1516914"/>
            <a:ext cx="7947582" cy="5025288"/>
          </a:xfrm>
        </p:spPr>
        <p:txBody>
          <a:bodyPr>
            <a:normAutofit fontScale="92500"/>
          </a:bodyPr>
          <a:lstStyle/>
          <a:p>
            <a:r>
              <a:rPr lang="fr-CA" dirty="0" smtClean="0"/>
              <a:t>Agit à titre d’organisme législatif de PSAT.</a:t>
            </a:r>
          </a:p>
          <a:p>
            <a:r>
              <a:rPr lang="fr-CA" dirty="0" smtClean="0"/>
              <a:t>Organise des réunions afin de discuter d’affaires syndicales (discuter de résolutions et de l’orientation de PSAT touchant le bien-être des membres et la gestion de notre convention collective)</a:t>
            </a:r>
          </a:p>
          <a:p>
            <a:r>
              <a:rPr lang="fr-CA" dirty="0" smtClean="0"/>
              <a:t>Partage des renseignements entre OSSTF/FEESO provincial et les membres (par l’entremise du président de PSAT et du Conseil provincial, de la liaison auprès de l’Exécutif provincial, du membre du Secrétariat attitré à PSAT)</a:t>
            </a:r>
          </a:p>
          <a:p>
            <a:r>
              <a:rPr lang="fr-CA" dirty="0" smtClean="0"/>
              <a:t>Négocie et gère la convention collective</a:t>
            </a:r>
          </a:p>
          <a:p>
            <a:r>
              <a:rPr lang="fr-CA" dirty="0" smtClean="0"/>
              <a:t>Supervise le travail de l’agent du comité exécutif</a:t>
            </a:r>
          </a:p>
        </p:txBody>
      </p:sp>
    </p:spTree>
    <p:extLst>
      <p:ext uri="{BB962C8B-B14F-4D97-AF65-F5344CB8AC3E}">
        <p14:creationId xmlns:p14="http://schemas.microsoft.com/office/powerpoint/2010/main" val="933609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3223181" y="374554"/>
            <a:ext cx="8409495" cy="1325563"/>
          </a:xfrm>
        </p:spPr>
        <p:txBody>
          <a:bodyPr/>
          <a:lstStyle/>
          <a:p>
            <a:r>
              <a:rPr lang="fr-CA" dirty="0"/>
              <a:t>Fonctions </a:t>
            </a:r>
            <a:r>
              <a:rPr lang="fr-CA" dirty="0" smtClean="0"/>
              <a:t>de l’agent de district</a:t>
            </a:r>
            <a:endParaRPr lang="en-CA" dirty="0"/>
          </a:p>
        </p:txBody>
      </p:sp>
      <p:sp>
        <p:nvSpPr>
          <p:cNvPr id="3" name="Content Placeholder 2"/>
          <p:cNvSpPr>
            <a:spLocks noGrp="1"/>
          </p:cNvSpPr>
          <p:nvPr>
            <p:ph idx="1"/>
            <p:custDataLst>
              <p:tags r:id="rId2"/>
            </p:custDataLst>
          </p:nvPr>
        </p:nvSpPr>
        <p:spPr>
          <a:xfrm>
            <a:off x="3223181" y="1470581"/>
            <a:ext cx="8013570" cy="5090475"/>
          </a:xfrm>
        </p:spPr>
        <p:txBody>
          <a:bodyPr>
            <a:normAutofit lnSpcReduction="10000"/>
          </a:bodyPr>
          <a:lstStyle/>
          <a:p>
            <a:r>
              <a:rPr lang="fr-CA" dirty="0" smtClean="0"/>
              <a:t>Représente les membres confrontés à des mesures disciplinaires</a:t>
            </a:r>
          </a:p>
          <a:p>
            <a:r>
              <a:rPr lang="fr-CA" dirty="0" smtClean="0"/>
              <a:t>Règle les problèmes entre le syndicat et l’administration, soulevés par les membres ou présentés par le comité exécutif</a:t>
            </a:r>
          </a:p>
          <a:p>
            <a:r>
              <a:rPr lang="fr-CA" dirty="0"/>
              <a:t>Aide, au </a:t>
            </a:r>
            <a:r>
              <a:rPr lang="fr-CA" dirty="0" smtClean="0"/>
              <a:t>quotidien, les membres à régler des problèmes avec l’employeur en agissant en tant qu’agent de grief</a:t>
            </a:r>
          </a:p>
          <a:p>
            <a:r>
              <a:rPr lang="fr-CA" dirty="0" smtClean="0"/>
              <a:t>Agit à titre de négociateur en chef pour l’unité de négociation</a:t>
            </a:r>
          </a:p>
          <a:p>
            <a:pPr marL="0" indent="0">
              <a:buNone/>
            </a:pPr>
            <a:r>
              <a:rPr lang="fr-CA" dirty="0" smtClean="0"/>
              <a:t>(Les fonctions de l’agent du district sont décrites à l’article 2 des Statuts de PSAT).	</a:t>
            </a:r>
            <a:endParaRPr lang="fr-CA" dirty="0"/>
          </a:p>
        </p:txBody>
      </p:sp>
    </p:spTree>
    <p:extLst>
      <p:ext uri="{BB962C8B-B14F-4D97-AF65-F5344CB8AC3E}">
        <p14:creationId xmlns:p14="http://schemas.microsoft.com/office/powerpoint/2010/main" val="33803845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3213755" y="393408"/>
            <a:ext cx="8701725" cy="1325563"/>
          </a:xfrm>
        </p:spPr>
        <p:txBody>
          <a:bodyPr/>
          <a:lstStyle/>
          <a:p>
            <a:r>
              <a:rPr lang="fr-CA" dirty="0" smtClean="0"/>
              <a:t>Fonctions du représentant de division</a:t>
            </a:r>
            <a:endParaRPr lang="fr-CA" dirty="0"/>
          </a:p>
        </p:txBody>
      </p:sp>
      <p:sp>
        <p:nvSpPr>
          <p:cNvPr id="3" name="Content Placeholder 2"/>
          <p:cNvSpPr>
            <a:spLocks noGrp="1"/>
          </p:cNvSpPr>
          <p:nvPr>
            <p:ph idx="1"/>
            <p:custDataLst>
              <p:tags r:id="rId2"/>
            </p:custDataLst>
          </p:nvPr>
        </p:nvSpPr>
        <p:spPr>
          <a:xfrm>
            <a:off x="3213755" y="1718971"/>
            <a:ext cx="8107837" cy="4351338"/>
          </a:xfrm>
        </p:spPr>
        <p:txBody>
          <a:bodyPr>
            <a:normAutofit fontScale="85000" lnSpcReduction="20000"/>
          </a:bodyPr>
          <a:lstStyle/>
          <a:p>
            <a:r>
              <a:rPr lang="fr-CA" dirty="0" smtClean="0"/>
              <a:t>Fait rapport, au bureau du district, des préoccupations concernant la façon dont l’administration applique la convention collective</a:t>
            </a:r>
          </a:p>
          <a:p>
            <a:r>
              <a:rPr lang="fr-CA" dirty="0" smtClean="0"/>
              <a:t>Dirige le CDE (Comité de dotation de l’école)</a:t>
            </a:r>
          </a:p>
          <a:p>
            <a:r>
              <a:rPr lang="fr-CA" dirty="0" smtClean="0"/>
              <a:t>Représente les membres lors de rencontres avec l’administration</a:t>
            </a:r>
          </a:p>
          <a:p>
            <a:r>
              <a:rPr lang="fr-CA" dirty="0" smtClean="0"/>
              <a:t>Répond aux questions concernant la convention collective et soumet les problèmes au coordonnateur exécutif (agent de district)</a:t>
            </a:r>
          </a:p>
          <a:p>
            <a:r>
              <a:rPr lang="fr-CA" dirty="0" smtClean="0"/>
              <a:t>Peut constituer la première étape pour résoudre tout problème en milieu de travail</a:t>
            </a:r>
          </a:p>
          <a:p>
            <a:pPr marL="0" indent="0">
              <a:buNone/>
            </a:pPr>
            <a:r>
              <a:rPr lang="fr-CA" dirty="0" smtClean="0"/>
              <a:t>Étapes de la résolution d’un problème </a:t>
            </a:r>
          </a:p>
          <a:p>
            <a:pPr marL="0" indent="0">
              <a:buNone/>
            </a:pPr>
            <a:r>
              <a:rPr lang="fr-CA" dirty="0" smtClean="0"/>
              <a:t>Membre     </a:t>
            </a:r>
            <a:r>
              <a:rPr lang="fr-CA" dirty="0" err="1" smtClean="0"/>
              <a:t>rep</a:t>
            </a:r>
            <a:r>
              <a:rPr lang="fr-CA" dirty="0" smtClean="0"/>
              <a:t>. division      agent district      Bureau provincial</a:t>
            </a:r>
          </a:p>
          <a:p>
            <a:endParaRPr lang="fr-CA" dirty="0"/>
          </a:p>
        </p:txBody>
      </p:sp>
      <p:sp>
        <p:nvSpPr>
          <p:cNvPr id="4" name="Right Arrow 3"/>
          <p:cNvSpPr/>
          <p:nvPr>
            <p:custDataLst>
              <p:tags r:id="rId3"/>
            </p:custDataLst>
          </p:nvPr>
        </p:nvSpPr>
        <p:spPr>
          <a:xfrm>
            <a:off x="4401729" y="5629178"/>
            <a:ext cx="273377" cy="160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5" name="Right Arrow 4"/>
          <p:cNvSpPr/>
          <p:nvPr>
            <p:custDataLst>
              <p:tags r:id="rId4"/>
            </p:custDataLst>
          </p:nvPr>
        </p:nvSpPr>
        <p:spPr>
          <a:xfrm>
            <a:off x="6326661" y="5629177"/>
            <a:ext cx="273377" cy="160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6" name="Right Arrow 5"/>
          <p:cNvSpPr/>
          <p:nvPr>
            <p:custDataLst>
              <p:tags r:id="rId5"/>
            </p:custDataLst>
          </p:nvPr>
        </p:nvSpPr>
        <p:spPr>
          <a:xfrm>
            <a:off x="8340753" y="5629176"/>
            <a:ext cx="273377" cy="160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Tree>
    <p:extLst>
      <p:ext uri="{BB962C8B-B14F-4D97-AF65-F5344CB8AC3E}">
        <p14:creationId xmlns:p14="http://schemas.microsoft.com/office/powerpoint/2010/main" val="11755427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3223182" y="264390"/>
            <a:ext cx="8787843" cy="1325563"/>
          </a:xfrm>
        </p:spPr>
        <p:txBody>
          <a:bodyPr/>
          <a:lstStyle/>
          <a:p>
            <a:r>
              <a:rPr lang="fr-CA" dirty="0" smtClean="0"/>
              <a:t>Que devez-vous faire en tant que membre?</a:t>
            </a:r>
            <a:endParaRPr lang="fr-CA" dirty="0"/>
          </a:p>
        </p:txBody>
      </p:sp>
      <p:sp>
        <p:nvSpPr>
          <p:cNvPr id="3" name="Content Placeholder 2"/>
          <p:cNvSpPr>
            <a:spLocks noGrp="1"/>
          </p:cNvSpPr>
          <p:nvPr>
            <p:ph idx="1"/>
            <p:custDataLst>
              <p:tags r:id="rId2"/>
            </p:custDataLst>
          </p:nvPr>
        </p:nvSpPr>
        <p:spPr>
          <a:xfrm>
            <a:off x="3223182" y="1799503"/>
            <a:ext cx="7975861" cy="4801419"/>
          </a:xfrm>
        </p:spPr>
        <p:txBody>
          <a:bodyPr>
            <a:normAutofit lnSpcReduction="10000"/>
          </a:bodyPr>
          <a:lstStyle/>
          <a:p>
            <a:r>
              <a:rPr lang="fr-CA" dirty="0" smtClean="0"/>
              <a:t>Être actif! Participer!</a:t>
            </a:r>
          </a:p>
          <a:p>
            <a:r>
              <a:rPr lang="fr-CA" dirty="0" smtClean="0"/>
              <a:t>Discuter de problèmes ou préoccupations avec votre représentant syndical (représentant de division)</a:t>
            </a:r>
          </a:p>
          <a:p>
            <a:r>
              <a:rPr lang="fr-CA" dirty="0" smtClean="0"/>
              <a:t>Se porter volontaire à un comité</a:t>
            </a:r>
          </a:p>
          <a:p>
            <a:r>
              <a:rPr lang="fr-CA" dirty="0" smtClean="0"/>
              <a:t>Voter!</a:t>
            </a:r>
          </a:p>
          <a:p>
            <a:r>
              <a:rPr lang="fr-CA" dirty="0" smtClean="0"/>
              <a:t>Connaître vos droits. Lire et connaître votre convention collective.</a:t>
            </a:r>
          </a:p>
          <a:p>
            <a:r>
              <a:rPr lang="fr-CA" dirty="0" smtClean="0"/>
              <a:t>Signaler les violations à la convention collective; protéger votre lieu de travail.</a:t>
            </a:r>
          </a:p>
          <a:p>
            <a:pPr marL="0" indent="0">
              <a:buNone/>
            </a:pPr>
            <a:r>
              <a:rPr lang="fr-CA" dirty="0" smtClean="0"/>
              <a:t>L’UNION FAIT LA FORCE… LA DIVISION L’AFFAIBLIT</a:t>
            </a:r>
            <a:r>
              <a:rPr lang="is-IS" dirty="0" smtClean="0"/>
              <a:t>!</a:t>
            </a:r>
            <a:endParaRPr lang="en-CA" dirty="0"/>
          </a:p>
        </p:txBody>
      </p:sp>
    </p:spTree>
    <p:extLst>
      <p:ext uri="{BB962C8B-B14F-4D97-AF65-F5344CB8AC3E}">
        <p14:creationId xmlns:p14="http://schemas.microsoft.com/office/powerpoint/2010/main" val="1236206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3223966" y="365127"/>
            <a:ext cx="8129833" cy="1325563"/>
          </a:xfrm>
        </p:spPr>
        <p:txBody>
          <a:bodyPr/>
          <a:lstStyle/>
          <a:p>
            <a:r>
              <a:rPr lang="fr-CA" dirty="0" smtClean="0"/>
              <a:t>À votre avis, qu’est-ce qu’un SYNDICAT?</a:t>
            </a:r>
            <a:endParaRPr lang="fr-CA" dirty="0"/>
          </a:p>
        </p:txBody>
      </p:sp>
      <p:sp>
        <p:nvSpPr>
          <p:cNvPr id="3" name="Content Placeholder 2"/>
          <p:cNvSpPr>
            <a:spLocks noGrp="1"/>
          </p:cNvSpPr>
          <p:nvPr>
            <p:ph idx="1"/>
            <p:custDataLst>
              <p:tags r:id="rId2"/>
            </p:custDataLst>
          </p:nvPr>
        </p:nvSpPr>
        <p:spPr>
          <a:xfrm>
            <a:off x="3223966" y="1825625"/>
            <a:ext cx="8129834" cy="4351338"/>
          </a:xfrm>
        </p:spPr>
        <p:txBody>
          <a:bodyPr/>
          <a:lstStyle/>
          <a:p>
            <a:pPr marL="0" indent="0">
              <a:buNone/>
            </a:pPr>
            <a:r>
              <a:rPr lang="fr-CA" dirty="0" smtClean="0"/>
              <a:t>Quelqu’un</a:t>
            </a:r>
            <a:r>
              <a:rPr lang="is-IS" dirty="0" smtClean="0"/>
              <a:t>… </a:t>
            </a:r>
            <a:r>
              <a:rPr lang="fr-CA" dirty="0" smtClean="0"/>
              <a:t>Quelqu’un</a:t>
            </a:r>
            <a:r>
              <a:rPr lang="is-IS" dirty="0" smtClean="0"/>
              <a:t>...</a:t>
            </a:r>
            <a:endParaRPr lang="en-US" dirty="0"/>
          </a:p>
        </p:txBody>
      </p:sp>
    </p:spTree>
    <p:extLst>
      <p:ext uri="{BB962C8B-B14F-4D97-AF65-F5344CB8AC3E}">
        <p14:creationId xmlns:p14="http://schemas.microsoft.com/office/powerpoint/2010/main" val="21476765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3214540" y="365127"/>
            <a:ext cx="8139260" cy="1325563"/>
          </a:xfrm>
        </p:spPr>
        <p:txBody>
          <a:bodyPr/>
          <a:lstStyle/>
          <a:p>
            <a:r>
              <a:rPr lang="fr-CA" dirty="0" smtClean="0"/>
              <a:t>Qu’est-ce qu’un syndicat?</a:t>
            </a:r>
            <a:endParaRPr lang="fr-CA" dirty="0"/>
          </a:p>
        </p:txBody>
      </p:sp>
      <p:sp>
        <p:nvSpPr>
          <p:cNvPr id="3" name="Content Placeholder 2"/>
          <p:cNvSpPr>
            <a:spLocks noGrp="1"/>
          </p:cNvSpPr>
          <p:nvPr>
            <p:ph idx="1"/>
            <p:custDataLst>
              <p:tags r:id="rId2"/>
            </p:custDataLst>
          </p:nvPr>
        </p:nvSpPr>
        <p:spPr>
          <a:xfrm>
            <a:off x="3214540" y="1825625"/>
            <a:ext cx="8139260" cy="4351338"/>
          </a:xfrm>
        </p:spPr>
        <p:txBody>
          <a:bodyPr>
            <a:normAutofit fontScale="92500" lnSpcReduction="10000"/>
          </a:bodyPr>
          <a:lstStyle/>
          <a:p>
            <a:r>
              <a:rPr lang="fr-CA" dirty="0" smtClean="0"/>
              <a:t>Un syndicat s’entend d’une organisation d’employés reconnue par la Commission des relations de travail, qui se regroupe au sein d’une même entité afin d’aborder </a:t>
            </a:r>
            <a:r>
              <a:rPr lang="fr-CA" dirty="0"/>
              <a:t>avec leur employeur les </a:t>
            </a:r>
            <a:r>
              <a:rPr lang="fr-CA" dirty="0" smtClean="0"/>
              <a:t>heures de travail, le salaire et les conditions de travail.</a:t>
            </a:r>
          </a:p>
          <a:p>
            <a:r>
              <a:rPr lang="fr-CA" dirty="0" smtClean="0"/>
              <a:t>Il s’agit d’une institution démocratique ayant des dirigeants aux échelons provincial, régional et local qui sont élus par les membres (comme à l’Assemblée législative ou la Chambre des communes). Elle possède des statuts qui sont élaborés et ratifiés par les membres, un peu comme la Constitution du Canada. Rien au palier local ou régional ne peut annuler et remplacer les statuts.</a:t>
            </a:r>
          </a:p>
        </p:txBody>
      </p:sp>
    </p:spTree>
    <p:extLst>
      <p:ext uri="{BB962C8B-B14F-4D97-AF65-F5344CB8AC3E}">
        <p14:creationId xmlns:p14="http://schemas.microsoft.com/office/powerpoint/2010/main" val="13931573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3214540" y="365127"/>
            <a:ext cx="8139260" cy="1325563"/>
          </a:xfrm>
        </p:spPr>
        <p:txBody>
          <a:bodyPr/>
          <a:lstStyle/>
          <a:p>
            <a:r>
              <a:rPr lang="fr-CA" dirty="0" smtClean="0"/>
              <a:t>Historique de la syndicalisation au Canada</a:t>
            </a:r>
            <a:endParaRPr lang="fr-CA" dirty="0"/>
          </a:p>
        </p:txBody>
      </p:sp>
      <p:sp>
        <p:nvSpPr>
          <p:cNvPr id="3" name="Content Placeholder 2"/>
          <p:cNvSpPr>
            <a:spLocks noGrp="1"/>
          </p:cNvSpPr>
          <p:nvPr>
            <p:ph idx="1"/>
            <p:custDataLst>
              <p:tags r:id="rId2"/>
            </p:custDataLst>
          </p:nvPr>
        </p:nvSpPr>
        <p:spPr>
          <a:xfrm>
            <a:off x="3214540" y="1860123"/>
            <a:ext cx="8139260" cy="4760537"/>
          </a:xfrm>
        </p:spPr>
        <p:txBody>
          <a:bodyPr>
            <a:normAutofit fontScale="92500" lnSpcReduction="20000"/>
          </a:bodyPr>
          <a:lstStyle/>
          <a:p>
            <a:pPr marL="0" indent="0">
              <a:buNone/>
            </a:pPr>
            <a:r>
              <a:rPr lang="fr-CA" dirty="0" smtClean="0"/>
              <a:t>À mesure que la révolution industrielle et notre pays ont pris de l’ampleur, le monde du travail a évolué.</a:t>
            </a:r>
          </a:p>
          <a:p>
            <a:pPr marL="0" indent="0">
              <a:buNone/>
            </a:pPr>
            <a:r>
              <a:rPr lang="fr-CA" dirty="0" smtClean="0"/>
              <a:t>De nombreuses personnes ont été attirées vers des villes industrialisées, loin de leurs racines, où la vie et le travail étaient souvent très semblables et à une échelle nettement inférieure.</a:t>
            </a:r>
          </a:p>
          <a:p>
            <a:pPr marL="0" indent="0">
              <a:buNone/>
            </a:pPr>
            <a:r>
              <a:rPr lang="fr-CA" dirty="0" smtClean="0"/>
              <a:t>Avec l’apparition des usines et l’expansion du Canada, le fossé était beaucoup plus marqué entre l’employeur et les employés.</a:t>
            </a:r>
          </a:p>
          <a:p>
            <a:pPr marL="0" indent="0">
              <a:buNone/>
            </a:pPr>
            <a:r>
              <a:rPr lang="fr-CA" dirty="0" smtClean="0"/>
              <a:t>Des problèmes entourant les conditions de travail, la sécurité, le salaire, les avantages sociaux, l’équité ainsi que sur une multitude d’autres questions sont apparus.</a:t>
            </a:r>
          </a:p>
          <a:p>
            <a:pPr marL="0" indent="0">
              <a:buNone/>
            </a:pPr>
            <a:r>
              <a:rPr lang="fr-CA" dirty="0" smtClean="0"/>
              <a:t>Les travailleuses et travailleurs ont commencé à se syndiquer pour se protéger et protéger leur avenir.</a:t>
            </a:r>
          </a:p>
        </p:txBody>
      </p:sp>
    </p:spTree>
    <p:extLst>
      <p:ext uri="{BB962C8B-B14F-4D97-AF65-F5344CB8AC3E}">
        <p14:creationId xmlns:p14="http://schemas.microsoft.com/office/powerpoint/2010/main" val="33511642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3233394" y="365127"/>
            <a:ext cx="8120406" cy="1325563"/>
          </a:xfrm>
        </p:spPr>
        <p:txBody>
          <a:bodyPr/>
          <a:lstStyle/>
          <a:p>
            <a:r>
              <a:rPr lang="fr-CA" dirty="0" smtClean="0"/>
              <a:t>Quels sont les avantages d’être membre d’un syndicat?</a:t>
            </a:r>
            <a:endParaRPr lang="fr-CA" dirty="0"/>
          </a:p>
        </p:txBody>
      </p:sp>
      <p:sp>
        <p:nvSpPr>
          <p:cNvPr id="3" name="Content Placeholder 2"/>
          <p:cNvSpPr>
            <a:spLocks noGrp="1"/>
          </p:cNvSpPr>
          <p:nvPr>
            <p:ph idx="1"/>
            <p:custDataLst>
              <p:tags r:id="rId2"/>
            </p:custDataLst>
          </p:nvPr>
        </p:nvSpPr>
        <p:spPr>
          <a:xfrm>
            <a:off x="3233394" y="1825625"/>
            <a:ext cx="8120406" cy="4351338"/>
          </a:xfrm>
        </p:spPr>
        <p:txBody>
          <a:bodyPr/>
          <a:lstStyle/>
          <a:p>
            <a:r>
              <a:rPr lang="fr-CA" dirty="0" smtClean="0"/>
              <a:t>Votre opinion?? </a:t>
            </a:r>
            <a:endParaRPr lang="fr-CA" dirty="0"/>
          </a:p>
        </p:txBody>
      </p:sp>
    </p:spTree>
    <p:extLst>
      <p:ext uri="{BB962C8B-B14F-4D97-AF65-F5344CB8AC3E}">
        <p14:creationId xmlns:p14="http://schemas.microsoft.com/office/powerpoint/2010/main" val="21037473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3214540" y="365127"/>
            <a:ext cx="8139260" cy="1325563"/>
          </a:xfrm>
        </p:spPr>
        <p:txBody>
          <a:bodyPr/>
          <a:lstStyle/>
          <a:p>
            <a:r>
              <a:rPr lang="fr-CA" dirty="0" smtClean="0"/>
              <a:t>Avantages de la syndicalisation</a:t>
            </a:r>
            <a:endParaRPr lang="fr-CA" dirty="0"/>
          </a:p>
        </p:txBody>
      </p:sp>
      <p:sp>
        <p:nvSpPr>
          <p:cNvPr id="3" name="Content Placeholder 2"/>
          <p:cNvSpPr>
            <a:spLocks noGrp="1"/>
          </p:cNvSpPr>
          <p:nvPr>
            <p:ph idx="1"/>
            <p:custDataLst>
              <p:tags r:id="rId2"/>
            </p:custDataLst>
          </p:nvPr>
        </p:nvSpPr>
        <p:spPr>
          <a:xfrm>
            <a:off x="3214540" y="1825625"/>
            <a:ext cx="8139260" cy="4351338"/>
          </a:xfrm>
        </p:spPr>
        <p:txBody>
          <a:bodyPr>
            <a:normAutofit fontScale="92500" lnSpcReduction="10000"/>
          </a:bodyPr>
          <a:lstStyle/>
          <a:p>
            <a:pPr marL="0" indent="0">
              <a:buNone/>
            </a:pPr>
            <a:r>
              <a:rPr lang="fr-CA" dirty="0" smtClean="0"/>
              <a:t>ÊTRE MEMBRE COMPORTE DES PRIVILÈGES! </a:t>
            </a:r>
          </a:p>
          <a:p>
            <a:pPr marL="0" indent="0">
              <a:buNone/>
            </a:pPr>
            <a:endParaRPr lang="fr-CA" dirty="0" smtClean="0"/>
          </a:p>
          <a:p>
            <a:r>
              <a:rPr lang="fr-CA" dirty="0" smtClean="0"/>
              <a:t>Sécurité d’emploi</a:t>
            </a:r>
          </a:p>
          <a:p>
            <a:r>
              <a:rPr lang="fr-CA" dirty="0" smtClean="0"/>
              <a:t>Meilleurs salaires</a:t>
            </a:r>
          </a:p>
          <a:p>
            <a:r>
              <a:rPr lang="fr-CA" dirty="0" smtClean="0"/>
              <a:t>Régimes de soins de santé, de retraite et autres avantages</a:t>
            </a:r>
          </a:p>
          <a:p>
            <a:r>
              <a:rPr lang="fr-CA" dirty="0" smtClean="0"/>
              <a:t>Santé et sécurité</a:t>
            </a:r>
          </a:p>
          <a:p>
            <a:r>
              <a:rPr lang="fr-CA" dirty="0" smtClean="0"/>
              <a:t>Horaire de travail</a:t>
            </a:r>
          </a:p>
          <a:p>
            <a:r>
              <a:rPr lang="fr-CA" dirty="0" smtClean="0"/>
              <a:t>Voix plus forte par le biais de la négociation collective </a:t>
            </a:r>
          </a:p>
          <a:p>
            <a:r>
              <a:rPr lang="fr-CA" dirty="0" smtClean="0"/>
              <a:t>Droit de vote sur votre convention collective</a:t>
            </a:r>
          </a:p>
          <a:p>
            <a:pPr marL="0" indent="0">
              <a:buNone/>
            </a:pPr>
            <a:endParaRPr lang="fr-CA" dirty="0" smtClean="0"/>
          </a:p>
        </p:txBody>
      </p:sp>
    </p:spTree>
    <p:extLst>
      <p:ext uri="{BB962C8B-B14F-4D97-AF65-F5344CB8AC3E}">
        <p14:creationId xmlns:p14="http://schemas.microsoft.com/office/powerpoint/2010/main" val="35156608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3223966" y="365127"/>
            <a:ext cx="8129833" cy="1325563"/>
          </a:xfrm>
        </p:spPr>
        <p:txBody>
          <a:bodyPr/>
          <a:lstStyle/>
          <a:p>
            <a:r>
              <a:rPr lang="fr-CA" dirty="0" smtClean="0"/>
              <a:t>Grâce aux syndicats…</a:t>
            </a:r>
            <a:endParaRPr lang="fr-CA" dirty="0"/>
          </a:p>
        </p:txBody>
      </p:sp>
      <p:sp>
        <p:nvSpPr>
          <p:cNvPr id="3" name="Content Placeholder 2"/>
          <p:cNvSpPr>
            <a:spLocks noGrp="1"/>
          </p:cNvSpPr>
          <p:nvPr>
            <p:ph idx="1"/>
            <p:custDataLst>
              <p:tags r:id="rId2"/>
            </p:custDataLst>
          </p:nvPr>
        </p:nvSpPr>
        <p:spPr>
          <a:xfrm>
            <a:off x="3223966" y="1542820"/>
            <a:ext cx="8129834" cy="4848553"/>
          </a:xfrm>
        </p:spPr>
        <p:txBody>
          <a:bodyPr>
            <a:normAutofit fontScale="55000" lnSpcReduction="20000"/>
          </a:bodyPr>
          <a:lstStyle/>
          <a:p>
            <a:pPr marL="0" indent="0">
              <a:buNone/>
            </a:pPr>
            <a:r>
              <a:rPr lang="fr-CA" dirty="0" smtClean="0"/>
              <a:t>Éducation publique gratuite aux paliers élémentaire et secondaire</a:t>
            </a:r>
          </a:p>
          <a:p>
            <a:pPr marL="0" indent="0">
              <a:buNone/>
            </a:pPr>
            <a:r>
              <a:rPr lang="fr-CA" dirty="0" smtClean="0"/>
              <a:t>Vacances rémunérées</a:t>
            </a:r>
          </a:p>
          <a:p>
            <a:pPr marL="0" indent="0">
              <a:buNone/>
            </a:pPr>
            <a:r>
              <a:rPr lang="fr-CA" dirty="0" smtClean="0"/>
              <a:t>Salaire minimum</a:t>
            </a:r>
          </a:p>
          <a:p>
            <a:pPr marL="0" indent="0">
              <a:buNone/>
            </a:pPr>
            <a:r>
              <a:rPr lang="fr-CA" dirty="0" smtClean="0"/>
              <a:t>Indemnisation des accidents du travail</a:t>
            </a:r>
          </a:p>
          <a:p>
            <a:pPr marL="0" indent="0">
              <a:buNone/>
            </a:pPr>
            <a:r>
              <a:rPr lang="fr-CA" dirty="0" smtClean="0"/>
              <a:t>Équité salariale</a:t>
            </a:r>
          </a:p>
          <a:p>
            <a:pPr marL="0" indent="0">
              <a:buNone/>
            </a:pPr>
            <a:r>
              <a:rPr lang="fr-CA" dirty="0" smtClean="0"/>
              <a:t>Droit de se syndiquer</a:t>
            </a:r>
          </a:p>
          <a:p>
            <a:pPr marL="0" indent="0">
              <a:buNone/>
            </a:pPr>
            <a:r>
              <a:rPr lang="fr-CA" dirty="0" smtClean="0"/>
              <a:t>Heures de travail limitées</a:t>
            </a:r>
          </a:p>
          <a:p>
            <a:pPr marL="0" indent="0">
              <a:buNone/>
            </a:pPr>
            <a:r>
              <a:rPr lang="fr-CA" dirty="0" smtClean="0"/>
              <a:t>Assurance-maladie</a:t>
            </a:r>
          </a:p>
          <a:p>
            <a:pPr marL="0" indent="0">
              <a:buNone/>
            </a:pPr>
            <a:r>
              <a:rPr lang="fr-CA" dirty="0" smtClean="0"/>
              <a:t>RPC</a:t>
            </a:r>
          </a:p>
          <a:p>
            <a:pPr marL="0" indent="0">
              <a:buNone/>
            </a:pPr>
            <a:r>
              <a:rPr lang="fr-CA" dirty="0" smtClean="0"/>
              <a:t>Prime d’heures supplémentaires</a:t>
            </a:r>
          </a:p>
          <a:p>
            <a:pPr marL="0" indent="0">
              <a:buNone/>
            </a:pPr>
            <a:r>
              <a:rPr lang="fr-CA" dirty="0" smtClean="0"/>
              <a:t>Indemnité de départ</a:t>
            </a:r>
          </a:p>
          <a:p>
            <a:pPr marL="0" indent="0">
              <a:buNone/>
            </a:pPr>
            <a:r>
              <a:rPr lang="fr-CA" dirty="0" smtClean="0"/>
              <a:t>Sécurité d’emploi</a:t>
            </a:r>
          </a:p>
          <a:p>
            <a:pPr marL="0" indent="0">
              <a:buNone/>
            </a:pPr>
            <a:r>
              <a:rPr lang="fr-CA" dirty="0" smtClean="0"/>
              <a:t>Indexation au coût de la vie</a:t>
            </a:r>
          </a:p>
          <a:p>
            <a:pPr marL="0" indent="0">
              <a:buNone/>
            </a:pPr>
            <a:r>
              <a:rPr lang="fr-CA" dirty="0" smtClean="0"/>
              <a:t>Interdiction du travail des enfants</a:t>
            </a:r>
          </a:p>
          <a:p>
            <a:pPr marL="0" indent="0">
              <a:buNone/>
            </a:pPr>
            <a:endParaRPr lang="en-CA" dirty="0" smtClean="0"/>
          </a:p>
          <a:p>
            <a:pPr marL="0" indent="0">
              <a:buNone/>
            </a:pPr>
            <a:r>
              <a:rPr lang="fr-CA" sz="3600" dirty="0" smtClean="0"/>
              <a:t>Imaginez ce que serait la vie d’employé sans cela… Vous pouvez dire adieu à la fin de semaine</a:t>
            </a:r>
            <a:r>
              <a:rPr lang="is-IS" sz="3600" dirty="0" smtClean="0"/>
              <a:t>.</a:t>
            </a:r>
            <a:endParaRPr lang="en-CA" sz="3600" dirty="0"/>
          </a:p>
        </p:txBody>
      </p:sp>
    </p:spTree>
    <p:extLst>
      <p:ext uri="{BB962C8B-B14F-4D97-AF65-F5344CB8AC3E}">
        <p14:creationId xmlns:p14="http://schemas.microsoft.com/office/powerpoint/2010/main" val="18109566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3214540" y="365127"/>
            <a:ext cx="8139260" cy="1325563"/>
          </a:xfrm>
        </p:spPr>
        <p:txBody>
          <a:bodyPr/>
          <a:lstStyle/>
          <a:p>
            <a:r>
              <a:rPr lang="fr-CA" dirty="0" smtClean="0"/>
              <a:t>Notre syndicat : Qui est OSSTF/FEESO?</a:t>
            </a:r>
            <a:endParaRPr lang="fr-CA" dirty="0"/>
          </a:p>
        </p:txBody>
      </p:sp>
      <p:sp>
        <p:nvSpPr>
          <p:cNvPr id="3" name="Content Placeholder 2"/>
          <p:cNvSpPr>
            <a:spLocks noGrp="1"/>
          </p:cNvSpPr>
          <p:nvPr>
            <p:ph idx="1"/>
            <p:custDataLst>
              <p:tags r:id="rId2"/>
            </p:custDataLst>
          </p:nvPr>
        </p:nvSpPr>
        <p:spPr>
          <a:xfrm>
            <a:off x="3214540" y="1825625"/>
            <a:ext cx="8139260" cy="4351338"/>
          </a:xfrm>
        </p:spPr>
        <p:txBody>
          <a:bodyPr>
            <a:normAutofit lnSpcReduction="10000"/>
          </a:bodyPr>
          <a:lstStyle/>
          <a:p>
            <a:pPr marL="0" indent="0">
              <a:buNone/>
            </a:pPr>
            <a:r>
              <a:rPr lang="fr-CA" dirty="0" smtClean="0"/>
              <a:t>La Fédération des enseignantes-enseignants des écoles secondaires de l’Ontario</a:t>
            </a:r>
          </a:p>
          <a:p>
            <a:r>
              <a:rPr lang="fr-CA" dirty="0" smtClean="0"/>
              <a:t>Créée en 1925</a:t>
            </a:r>
          </a:p>
          <a:p>
            <a:r>
              <a:rPr lang="fr-CA" dirty="0" smtClean="0"/>
              <a:t>60 000 membres </a:t>
            </a:r>
          </a:p>
          <a:p>
            <a:r>
              <a:rPr lang="fr-CA" dirty="0" smtClean="0"/>
              <a:t>230 classifications d’emplois</a:t>
            </a:r>
          </a:p>
          <a:p>
            <a:r>
              <a:rPr lang="fr-CA" dirty="0" smtClean="0"/>
              <a:t>149 unités de négociation (PSAT D30 en est une)</a:t>
            </a:r>
          </a:p>
          <a:p>
            <a:r>
              <a:rPr lang="fr-CA" dirty="0" smtClean="0"/>
              <a:t>35 districts</a:t>
            </a:r>
          </a:p>
          <a:p>
            <a:r>
              <a:rPr lang="fr-CA" dirty="0" smtClean="0"/>
              <a:t>1 SYNDICAT</a:t>
            </a:r>
          </a:p>
          <a:p>
            <a:pPr marL="0" indent="0">
              <a:buNone/>
            </a:pPr>
            <a:r>
              <a:rPr lang="fr-CA" dirty="0" smtClean="0"/>
              <a:t>Référence : Rapport annuel 2014-2015 d’OSSTF/FEESO</a:t>
            </a:r>
            <a:endParaRPr lang="fr-CA" dirty="0"/>
          </a:p>
        </p:txBody>
      </p:sp>
    </p:spTree>
    <p:extLst>
      <p:ext uri="{BB962C8B-B14F-4D97-AF65-F5344CB8AC3E}">
        <p14:creationId xmlns:p14="http://schemas.microsoft.com/office/powerpoint/2010/main" val="922534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3223966" y="72896"/>
            <a:ext cx="8148687" cy="1325563"/>
          </a:xfrm>
        </p:spPr>
        <p:txBody>
          <a:bodyPr/>
          <a:lstStyle/>
          <a:p>
            <a:pPr algn="ctr"/>
            <a:r>
              <a:rPr lang="en-CA" dirty="0" smtClean="0"/>
              <a:t>Structure </a:t>
            </a:r>
            <a:r>
              <a:rPr lang="en-CA" dirty="0" err="1" smtClean="0"/>
              <a:t>d’OSSTF</a:t>
            </a:r>
            <a:r>
              <a:rPr lang="en-CA" dirty="0" smtClean="0"/>
              <a:t>/FEESO</a:t>
            </a:r>
            <a:endParaRPr lang="en-CA" dirty="0"/>
          </a:p>
        </p:txBody>
      </p:sp>
      <p:pic>
        <p:nvPicPr>
          <p:cNvPr id="5" name="Picture 4" descr="Org Chart French"/>
          <p:cNvPicPr/>
          <p:nvPr>
            <p:custDataLst>
              <p:tags r:id="rId2"/>
            </p:custDataLst>
          </p:nvPr>
        </p:nvPicPr>
        <p:blipFill>
          <a:blip r:embed="rId4"/>
          <a:srcRect/>
          <a:stretch>
            <a:fillRect/>
          </a:stretch>
        </p:blipFill>
        <p:spPr bwMode="auto">
          <a:xfrm>
            <a:off x="4685348" y="1207770"/>
            <a:ext cx="4563428" cy="5650230"/>
          </a:xfrm>
          <a:prstGeom prst="rect">
            <a:avLst/>
          </a:prstGeom>
          <a:noFill/>
          <a:ln w="9525">
            <a:noFill/>
            <a:miter lim="800000"/>
            <a:headEnd/>
            <a:tailEnd/>
          </a:ln>
        </p:spPr>
      </p:pic>
    </p:spTree>
    <p:extLst>
      <p:ext uri="{BB962C8B-B14F-4D97-AF65-F5344CB8AC3E}">
        <p14:creationId xmlns:p14="http://schemas.microsoft.com/office/powerpoint/2010/main" val="381055306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2"/>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30.xml><?xml version="1.0" encoding="utf-8"?>
<p:tagLst xmlns:a="http://schemas.openxmlformats.org/drawingml/2006/main" xmlns:r="http://schemas.openxmlformats.org/officeDocument/2006/relationships" xmlns:p="http://schemas.openxmlformats.org/presentationml/2006/main">
  <p:tag name="NUM" val="1"/>
</p:tagLst>
</file>

<file path=ppt/tags/tag31.xml><?xml version="1.0" encoding="utf-8"?>
<p:tagLst xmlns:a="http://schemas.openxmlformats.org/drawingml/2006/main" xmlns:r="http://schemas.openxmlformats.org/officeDocument/2006/relationships" xmlns:p="http://schemas.openxmlformats.org/presentationml/2006/main">
  <p:tag name="NUM" val="2"/>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3"/>
</p:tagLst>
</file>

<file path=ppt/tags/tag35.xml><?xml version="1.0" encoding="utf-8"?>
<p:tagLst xmlns:a="http://schemas.openxmlformats.org/drawingml/2006/main" xmlns:r="http://schemas.openxmlformats.org/officeDocument/2006/relationships" xmlns:p="http://schemas.openxmlformats.org/presentationml/2006/main">
  <p:tag name="NUM" val="4"/>
</p:tagLst>
</file>

<file path=ppt/tags/tag36.xml><?xml version="1.0" encoding="utf-8"?>
<p:tagLst xmlns:a="http://schemas.openxmlformats.org/drawingml/2006/main" xmlns:r="http://schemas.openxmlformats.org/officeDocument/2006/relationships" xmlns:p="http://schemas.openxmlformats.org/presentationml/2006/main">
  <p:tag name="NUM" val="5"/>
</p:tagLst>
</file>

<file path=ppt/tags/tag37.xml><?xml version="1.0" encoding="utf-8"?>
<p:tagLst xmlns:a="http://schemas.openxmlformats.org/drawingml/2006/main" xmlns:r="http://schemas.openxmlformats.org/officeDocument/2006/relationships" xmlns:p="http://schemas.openxmlformats.org/presentationml/2006/main">
  <p:tag name="NUM" val="1"/>
</p:tagLst>
</file>

<file path=ppt/tags/tag38.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PSAT Powerpoint_2">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PSAT Powerpoint_2</Template>
  <TotalTime>2158</TotalTime>
  <Words>1184</Words>
  <Application>Microsoft Office PowerPoint</Application>
  <PresentationFormat>Widescreen</PresentationFormat>
  <Paragraphs>125</Paragraphs>
  <Slides>18</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PSAT Powerpoint_2</vt:lpstr>
      <vt:lpstr>Syndicat 101</vt:lpstr>
      <vt:lpstr>À votre avis, qu’est-ce qu’un SYNDICAT?</vt:lpstr>
      <vt:lpstr>Qu’est-ce qu’un syndicat?</vt:lpstr>
      <vt:lpstr>Historique de la syndicalisation au Canada</vt:lpstr>
      <vt:lpstr>Quels sont les avantages d’être membre d’un syndicat?</vt:lpstr>
      <vt:lpstr>Avantages de la syndicalisation</vt:lpstr>
      <vt:lpstr>Grâce aux syndicats…</vt:lpstr>
      <vt:lpstr>Notre syndicat : Qui est OSSTF/FEESO?</vt:lpstr>
      <vt:lpstr>Structure d’OSSTF/FEESO</vt:lpstr>
      <vt:lpstr>Qu’est-ce que PSAT?</vt:lpstr>
      <vt:lpstr>Structure de PSAT</vt:lpstr>
      <vt:lpstr>Quel est la relation entre OSSTF/FEESO et PSAT?</vt:lpstr>
      <vt:lpstr>Vérifiez vos connaissances</vt:lpstr>
      <vt:lpstr>Le Comité exécutif de PSAT… </vt:lpstr>
      <vt:lpstr>Fonctions du Comité exécutif</vt:lpstr>
      <vt:lpstr>Fonctions de l’agent de district</vt:lpstr>
      <vt:lpstr>Fonctions du représentant de division</vt:lpstr>
      <vt:lpstr>Que devez-vous faire en tant que membre?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Union 101</dc:title>
  <dc:creator>Scott Garant</dc:creator>
  <cp:lastModifiedBy>Jane</cp:lastModifiedBy>
  <cp:revision>47</cp:revision>
  <cp:lastPrinted>2016-06-07T18:28:36Z</cp:lastPrinted>
  <dcterms:created xsi:type="dcterms:W3CDTF">2016-01-27T16:06:55Z</dcterms:created>
  <dcterms:modified xsi:type="dcterms:W3CDTF">2016-06-09T17:37:30Z</dcterms:modified>
</cp:coreProperties>
</file>