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57" r:id="rId4"/>
    <p:sldId id="258" r:id="rId5"/>
    <p:sldId id="272" r:id="rId6"/>
    <p:sldId id="259" r:id="rId7"/>
    <p:sldId id="267" r:id="rId8"/>
    <p:sldId id="260" r:id="rId9"/>
    <p:sldId id="266" r:id="rId10"/>
    <p:sldId id="261" r:id="rId11"/>
    <p:sldId id="269" r:id="rId12"/>
    <p:sldId id="262" r:id="rId13"/>
    <p:sldId id="273" r:id="rId14"/>
    <p:sldId id="263" r:id="rId15"/>
    <p:sldId id="268" r:id="rId16"/>
    <p:sldId id="264" r:id="rId17"/>
    <p:sldId id="270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90495" autoAdjust="0"/>
  </p:normalViewPr>
  <p:slideViewPr>
    <p:cSldViewPr snapToGrid="0">
      <p:cViewPr varScale="1">
        <p:scale>
          <a:sx n="77" d="100"/>
          <a:sy n="77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1076F-7CD0-43C4-B8AC-E9BBD087F85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DF2F-3671-49F7-8474-4EAE3487B5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04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Talk</a:t>
            </a:r>
            <a:r>
              <a:rPr lang="en-CA" baseline="0" dirty="0" smtClean="0"/>
              <a:t> about the history of PSAT as an association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DF2F-3671-49F7-8474-4EAE3487B5B1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54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Time commitment (do not have to meet in one place, done over email, conference calls…)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DF2F-3671-49F7-8474-4EAE3487B5B1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752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Executive</a:t>
            </a:r>
            <a:r>
              <a:rPr lang="en-CA" baseline="0" dirty="0" smtClean="0"/>
              <a:t> discusses member concerns and makes decisions about how to rectify them not always a grievance (JRC)</a:t>
            </a:r>
          </a:p>
          <a:p>
            <a:r>
              <a:rPr lang="en-CA" baseline="0" dirty="0" smtClean="0"/>
              <a:t>Members do not always have to grieve and the union can take it forward.  Need to be aware of what is happening at sites.  The first step is not always a grievance but need to bring issues forward in a variety of ways.</a:t>
            </a:r>
          </a:p>
          <a:p>
            <a:r>
              <a:rPr lang="en-CA" baseline="0" dirty="0" smtClean="0"/>
              <a:t>Grievances are the last line of defense to be used when it cannot be solved.  Informal meetings (either President or District Officer), JRC (resolve before they have to be grieved; preferred) The majority of issues are resolved this way.</a:t>
            </a:r>
          </a:p>
          <a:p>
            <a:r>
              <a:rPr lang="en-CA" baseline="0" dirty="0" smtClean="0"/>
              <a:t>Policy grievances as opposed to individual grievances</a:t>
            </a:r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DF2F-3671-49F7-8474-4EAE3487B5B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96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DF2F-3671-49F7-8474-4EAE3487B5B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135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CDF2F-3671-49F7-8474-4EAE3487B5B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844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61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540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26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70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72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58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6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14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09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57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65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6533-B299-4420-8B78-3D25BD676C1E}" type="datetimeFigureOut">
              <a:rPr lang="en-CA" smtClean="0"/>
              <a:t>2016-06-02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84FC-798B-44DA-9BA9-A793A33E1DD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3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460" y="1405167"/>
            <a:ext cx="10363200" cy="2387600"/>
          </a:xfrm>
        </p:spPr>
        <p:txBody>
          <a:bodyPr>
            <a:normAutofit/>
          </a:bodyPr>
          <a:lstStyle/>
          <a:p>
            <a:r>
              <a:rPr lang="en-CA" sz="9600" dirty="0" smtClean="0"/>
              <a:t>Union 101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5911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686" y="365127"/>
            <a:ext cx="8158113" cy="1325563"/>
          </a:xfrm>
        </p:spPr>
        <p:txBody>
          <a:bodyPr/>
          <a:lstStyle/>
          <a:p>
            <a:r>
              <a:rPr lang="en-CA" dirty="0" smtClean="0"/>
              <a:t>What is PSAT?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686" y="1882185"/>
            <a:ext cx="796565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The Provincial School Authority Teachers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It has 207 full-time equivalent (FTE) teachers</a:t>
            </a:r>
          </a:p>
          <a:p>
            <a:pPr marL="0" indent="0">
              <a:buNone/>
            </a:pPr>
            <a:r>
              <a:rPr lang="en-CA" dirty="0" smtClean="0"/>
              <a:t>We are a bargaining unit within OSSTF - known as District 30 PSAT.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02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540" y="365127"/>
            <a:ext cx="8139260" cy="1325563"/>
          </a:xfrm>
        </p:spPr>
        <p:txBody>
          <a:bodyPr/>
          <a:lstStyle/>
          <a:p>
            <a:r>
              <a:rPr lang="en-CA" dirty="0" smtClean="0"/>
              <a:t>Structure of PSAT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40" y="1608809"/>
            <a:ext cx="8139260" cy="4351338"/>
          </a:xfrm>
        </p:spPr>
        <p:txBody>
          <a:bodyPr/>
          <a:lstStyle/>
          <a:p>
            <a:r>
              <a:rPr lang="en-CA" dirty="0" smtClean="0"/>
              <a:t>Currently </a:t>
            </a:r>
            <a:r>
              <a:rPr lang="en-CA" dirty="0"/>
              <a:t>we have three electorate votes at AMPA (Annual Meeting of the Provincial Assembly) which is OSSTF’s parliament.</a:t>
            </a:r>
          </a:p>
          <a:p>
            <a:r>
              <a:rPr lang="en-CA" dirty="0" smtClean="0"/>
              <a:t>We </a:t>
            </a:r>
            <a:r>
              <a:rPr lang="en-CA" dirty="0"/>
              <a:t>have one Executive Officer (District Officer) with full time release, and a President with no release. We have four executive members (including a treasurer, and vice president)</a:t>
            </a:r>
          </a:p>
          <a:p>
            <a:r>
              <a:rPr lang="en-CA" dirty="0" smtClean="0"/>
              <a:t>Committees (constitution, election, finance, political action, professional development central committee, and negotiations)</a:t>
            </a:r>
          </a:p>
        </p:txBody>
      </p:sp>
    </p:spTree>
    <p:extLst>
      <p:ext uri="{BB962C8B-B14F-4D97-AF65-F5344CB8AC3E}">
        <p14:creationId xmlns:p14="http://schemas.microsoft.com/office/powerpoint/2010/main" val="24171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35" y="280286"/>
            <a:ext cx="8588604" cy="1325563"/>
          </a:xfrm>
        </p:spPr>
        <p:txBody>
          <a:bodyPr/>
          <a:lstStyle/>
          <a:p>
            <a:r>
              <a:rPr lang="en-CA" dirty="0" smtClean="0"/>
              <a:t>What is the relationship between OSSTF and PSAT?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2035" y="1806771"/>
            <a:ext cx="7928728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PSAT is an affiliate of OSSTF. We are affiliate members who can access OSSTF legal support, educational services, and other resources.</a:t>
            </a:r>
          </a:p>
          <a:p>
            <a:pPr marL="0" indent="0">
              <a:buNone/>
            </a:pP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PSAT pays dues to OSSTF for this privilege.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Any PSAT member can apply to OSSTF committees, job posting, etc. We have the same opportunities as any other OSSTF member.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79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328" y="396367"/>
            <a:ext cx="7985288" cy="1325563"/>
          </a:xfrm>
        </p:spPr>
        <p:txBody>
          <a:bodyPr/>
          <a:lstStyle/>
          <a:p>
            <a:r>
              <a:rPr lang="en-US" dirty="0" smtClean="0"/>
              <a:t>Skill testing question(s)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328" y="1825625"/>
            <a:ext cx="10515600" cy="4351338"/>
          </a:xfrm>
        </p:spPr>
        <p:txBody>
          <a:bodyPr/>
          <a:lstStyle/>
          <a:p>
            <a:r>
              <a:rPr lang="en-US" dirty="0" smtClean="0"/>
              <a:t>Who is the PSAT D30 president?</a:t>
            </a:r>
          </a:p>
          <a:p>
            <a:endParaRPr lang="en-US" dirty="0"/>
          </a:p>
          <a:p>
            <a:r>
              <a:rPr lang="en-US" dirty="0" smtClean="0"/>
              <a:t>How about the treasurer?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 is on the executive?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 is your branch representative?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182" y="327420"/>
            <a:ext cx="10515600" cy="1325563"/>
          </a:xfrm>
        </p:spPr>
        <p:txBody>
          <a:bodyPr/>
          <a:lstStyle/>
          <a:p>
            <a:r>
              <a:rPr lang="en-CA" dirty="0" smtClean="0"/>
              <a:t>PSAT executive is</a:t>
            </a:r>
            <a:r>
              <a:rPr lang="is-IS" dirty="0" smtClean="0"/>
              <a:t>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182" y="1470582"/>
            <a:ext cx="8173824" cy="51187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Voting members:</a:t>
            </a:r>
          </a:p>
          <a:p>
            <a:pPr marL="0" indent="0">
              <a:buNone/>
            </a:pPr>
            <a:r>
              <a:rPr lang="en-CA" dirty="0" smtClean="0"/>
              <a:t>Elected individuals who volunteer their time to do the union’s work (2 year terms):</a:t>
            </a:r>
          </a:p>
          <a:p>
            <a:pPr marL="0" indent="0">
              <a:buNone/>
            </a:pPr>
            <a:r>
              <a:rPr lang="en-CA" dirty="0" smtClean="0"/>
              <a:t>President (David Sykes)</a:t>
            </a:r>
          </a:p>
          <a:p>
            <a:pPr marL="0" indent="0">
              <a:buNone/>
            </a:pPr>
            <a:r>
              <a:rPr lang="en-CA" dirty="0" smtClean="0"/>
              <a:t>Vice President (Odette Lopes)</a:t>
            </a:r>
          </a:p>
          <a:p>
            <a:pPr marL="0" indent="0">
              <a:buNone/>
            </a:pPr>
            <a:r>
              <a:rPr lang="en-CA" dirty="0" smtClean="0"/>
              <a:t>Treasurer (Craig Hughes)</a:t>
            </a:r>
          </a:p>
          <a:p>
            <a:pPr marL="0" indent="0">
              <a:buNone/>
            </a:pPr>
            <a:r>
              <a:rPr lang="en-CA" dirty="0" smtClean="0"/>
              <a:t>Secretary (Ginette </a:t>
            </a:r>
            <a:r>
              <a:rPr lang="en-CA" dirty="0" err="1" smtClean="0"/>
              <a:t>Legault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r>
              <a:rPr lang="en-CA" dirty="0" smtClean="0"/>
              <a:t>Executive Officers (Scott Garant)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dirty="0" smtClean="0"/>
              <a:t>Non-voting member:</a:t>
            </a:r>
          </a:p>
          <a:p>
            <a:pPr marL="0" indent="0">
              <a:buNone/>
            </a:pPr>
            <a:r>
              <a:rPr lang="en-CA" dirty="0" smtClean="0"/>
              <a:t>Appointed individual who is paid for their time to do the union’s work (1 year term):</a:t>
            </a:r>
          </a:p>
          <a:p>
            <a:pPr marL="0" indent="0">
              <a:buNone/>
            </a:pPr>
            <a:r>
              <a:rPr lang="en-CA" dirty="0" smtClean="0"/>
              <a:t>District Officer (Al </a:t>
            </a:r>
            <a:r>
              <a:rPr lang="en-CA" dirty="0" err="1" smtClean="0"/>
              <a:t>Pagnan</a:t>
            </a:r>
            <a:r>
              <a:rPr lang="en-C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42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181" y="323327"/>
            <a:ext cx="10515600" cy="1325563"/>
          </a:xfrm>
        </p:spPr>
        <p:txBody>
          <a:bodyPr/>
          <a:lstStyle/>
          <a:p>
            <a:r>
              <a:rPr lang="en-CA" dirty="0" smtClean="0"/>
              <a:t>What does the Executive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181" y="1516914"/>
            <a:ext cx="7947582" cy="5025288"/>
          </a:xfrm>
        </p:spPr>
        <p:txBody>
          <a:bodyPr>
            <a:normAutofit/>
          </a:bodyPr>
          <a:lstStyle/>
          <a:p>
            <a:r>
              <a:rPr lang="en-CA" dirty="0" smtClean="0"/>
              <a:t>Act as the legislative </a:t>
            </a:r>
            <a:r>
              <a:rPr lang="en-CA" dirty="0"/>
              <a:t>branch of PSAT.</a:t>
            </a:r>
          </a:p>
          <a:p>
            <a:r>
              <a:rPr lang="en-CA" dirty="0" smtClean="0"/>
              <a:t>Hold meetings to discuss union business (discuss motions and direction of PSAT that affect the welfare of members and maintenance of our collective agreement)</a:t>
            </a:r>
          </a:p>
          <a:p>
            <a:r>
              <a:rPr lang="en-CA" dirty="0" smtClean="0"/>
              <a:t>Share information between Provincial OSSTF and members (via PSAT president and Provincial Council, the executive liaison, secretariat assigned to PSAT)</a:t>
            </a:r>
          </a:p>
          <a:p>
            <a:r>
              <a:rPr lang="en-CA" dirty="0" smtClean="0"/>
              <a:t>Negotiate and maintain collective agreement</a:t>
            </a:r>
          </a:p>
          <a:p>
            <a:r>
              <a:rPr lang="en-CA" dirty="0"/>
              <a:t>Oversee the </a:t>
            </a:r>
            <a:r>
              <a:rPr lang="en-CA" dirty="0" smtClean="0"/>
              <a:t>executive officer’s work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3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181" y="374554"/>
            <a:ext cx="8409495" cy="1325563"/>
          </a:xfrm>
        </p:spPr>
        <p:txBody>
          <a:bodyPr/>
          <a:lstStyle/>
          <a:p>
            <a:r>
              <a:rPr lang="en-CA" dirty="0" smtClean="0"/>
              <a:t>What does the District Officer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181" y="1470581"/>
            <a:ext cx="8013570" cy="5090475"/>
          </a:xfrm>
        </p:spPr>
        <p:txBody>
          <a:bodyPr>
            <a:normAutofit/>
          </a:bodyPr>
          <a:lstStyle/>
          <a:p>
            <a:r>
              <a:rPr lang="en-CA" dirty="0" smtClean="0"/>
              <a:t>Represents members facing discipline</a:t>
            </a:r>
          </a:p>
          <a:p>
            <a:r>
              <a:rPr lang="en-CA" dirty="0" smtClean="0"/>
              <a:t>Resolves issues between the union and management as raised by members or advanced by the executive.</a:t>
            </a:r>
          </a:p>
          <a:p>
            <a:r>
              <a:rPr lang="en-CA" dirty="0" smtClean="0"/>
              <a:t>Assists members on a day-to-day basis with the employer to solve problems acting as the grievance officer</a:t>
            </a:r>
          </a:p>
          <a:p>
            <a:r>
              <a:rPr lang="en-CA" dirty="0" smtClean="0"/>
              <a:t>Acts as the chief negotiator for the bargaining unit</a:t>
            </a:r>
          </a:p>
          <a:p>
            <a:pPr marL="0" indent="0">
              <a:buNone/>
            </a:pPr>
            <a:r>
              <a:rPr lang="en-CA" dirty="0" smtClean="0"/>
              <a:t>(Duties of District Officer are outlined in section 2 of the PSAT constitution).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03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755" y="393408"/>
            <a:ext cx="8701725" cy="1325563"/>
          </a:xfrm>
        </p:spPr>
        <p:txBody>
          <a:bodyPr/>
          <a:lstStyle/>
          <a:p>
            <a:r>
              <a:rPr lang="en-CA" dirty="0" smtClean="0"/>
              <a:t>What does the Branch Representative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755" y="1718971"/>
            <a:ext cx="8107837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Reports to the District Office, concerns about how management applies the collective agreement</a:t>
            </a:r>
          </a:p>
          <a:p>
            <a:r>
              <a:rPr lang="en-CA" dirty="0" smtClean="0"/>
              <a:t>Is head of the ISSC (In School Staffing Committee)</a:t>
            </a:r>
          </a:p>
          <a:p>
            <a:r>
              <a:rPr lang="en-CA" dirty="0" smtClean="0"/>
              <a:t>Represents members in meetings with management</a:t>
            </a:r>
          </a:p>
          <a:p>
            <a:r>
              <a:rPr lang="en-CA" dirty="0" smtClean="0"/>
              <a:t>Answers questions about the Collective Agreement, and refers issues to the Executive Coordinator (District Officer)</a:t>
            </a:r>
          </a:p>
          <a:p>
            <a:r>
              <a:rPr lang="en-CA" dirty="0" smtClean="0"/>
              <a:t>Can act as the first step to resolve any issues in the workplace’</a:t>
            </a:r>
          </a:p>
          <a:p>
            <a:pPr marL="0" indent="0">
              <a:buNone/>
            </a:pPr>
            <a:r>
              <a:rPr lang="en-CA" dirty="0" smtClean="0"/>
              <a:t>Steps to resolve an issue: </a:t>
            </a:r>
          </a:p>
          <a:p>
            <a:pPr marL="0" indent="0">
              <a:buNone/>
            </a:pPr>
            <a:r>
              <a:rPr lang="en-CA" dirty="0" smtClean="0"/>
              <a:t>Member     branch rep     district officer      provincial office</a:t>
            </a:r>
          </a:p>
          <a:p>
            <a:endParaRPr lang="en-CA" dirty="0"/>
          </a:p>
        </p:txBody>
      </p:sp>
      <p:sp>
        <p:nvSpPr>
          <p:cNvPr id="4" name="Right Arrow 3"/>
          <p:cNvSpPr/>
          <p:nvPr/>
        </p:nvSpPr>
        <p:spPr>
          <a:xfrm>
            <a:off x="4506012" y="5759778"/>
            <a:ext cx="273377" cy="160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6355237" y="5766062"/>
            <a:ext cx="273377" cy="160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8601172" y="5759778"/>
            <a:ext cx="273377" cy="160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5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182" y="421688"/>
            <a:ext cx="10515600" cy="1325563"/>
          </a:xfrm>
        </p:spPr>
        <p:txBody>
          <a:bodyPr/>
          <a:lstStyle/>
          <a:p>
            <a:r>
              <a:rPr lang="en-CA" dirty="0" smtClean="0"/>
              <a:t>What do you need to do as a member?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182" y="1589953"/>
            <a:ext cx="7975861" cy="4801419"/>
          </a:xfrm>
        </p:spPr>
        <p:txBody>
          <a:bodyPr>
            <a:normAutofit/>
          </a:bodyPr>
          <a:lstStyle/>
          <a:p>
            <a:r>
              <a:rPr lang="en-CA" dirty="0" smtClean="0"/>
              <a:t>Step </a:t>
            </a:r>
            <a:r>
              <a:rPr lang="en-CA" dirty="0"/>
              <a:t>up! Get </a:t>
            </a:r>
            <a:r>
              <a:rPr lang="en-CA" dirty="0" smtClean="0"/>
              <a:t>involved!</a:t>
            </a:r>
          </a:p>
          <a:p>
            <a:r>
              <a:rPr lang="en-CA" dirty="0" smtClean="0"/>
              <a:t>Discuss any issues or concerns with your union rep (branch representative)</a:t>
            </a:r>
          </a:p>
          <a:p>
            <a:r>
              <a:rPr lang="en-CA" dirty="0" smtClean="0"/>
              <a:t>Volunteer for a committee</a:t>
            </a:r>
          </a:p>
          <a:p>
            <a:r>
              <a:rPr lang="en-CA" dirty="0" smtClean="0"/>
              <a:t>Vote!</a:t>
            </a:r>
          </a:p>
          <a:p>
            <a:r>
              <a:rPr lang="en-CA" dirty="0" smtClean="0"/>
              <a:t>Know your rights.  Read and know your collective agreement.</a:t>
            </a:r>
          </a:p>
          <a:p>
            <a:r>
              <a:rPr lang="en-CA" dirty="0" smtClean="0"/>
              <a:t>Report violations of the collective agreement; protect your workplace.</a:t>
            </a:r>
          </a:p>
          <a:p>
            <a:pPr marL="0" indent="0">
              <a:buNone/>
            </a:pPr>
            <a:r>
              <a:rPr lang="en-CA" dirty="0" smtClean="0"/>
              <a:t>TOGETHER WE STAND</a:t>
            </a:r>
            <a:r>
              <a:rPr lang="is-IS" dirty="0" smtClean="0"/>
              <a:t>…DIVIDED WE FALL!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62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966" y="365127"/>
            <a:ext cx="8129833" cy="1325563"/>
          </a:xfrm>
        </p:spPr>
        <p:txBody>
          <a:bodyPr/>
          <a:lstStyle/>
          <a:p>
            <a:r>
              <a:rPr lang="en-US" dirty="0" smtClean="0"/>
              <a:t>What do you think a UNION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966" y="1825625"/>
            <a:ext cx="812983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Anyone</a:t>
            </a:r>
            <a:r>
              <a:rPr lang="is-IS" dirty="0" smtClean="0"/>
              <a:t>… Anyone... Buhler...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540" y="365127"/>
            <a:ext cx="8139260" cy="1325563"/>
          </a:xfrm>
        </p:spPr>
        <p:txBody>
          <a:bodyPr/>
          <a:lstStyle/>
          <a:p>
            <a:r>
              <a:rPr lang="en-CA" dirty="0" smtClean="0"/>
              <a:t>What is a union?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40" y="1825625"/>
            <a:ext cx="8139260" cy="435133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union refers to an organization of employees recognized by the labour board, who come together as a single entity to address hours, pay, and working conditions with their employer.</a:t>
            </a:r>
          </a:p>
          <a:p>
            <a:r>
              <a:rPr lang="en-CA" dirty="0" smtClean="0"/>
              <a:t> It is a democratic institution with leadership at the provincial, regional and local levels who are elected by members (like the legislature or parliament). It has a constitution that is drafted and ratified by members, much like the constitution of Canada.  Nothing at the local, regional levels can supersede the constitution.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31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540" y="365127"/>
            <a:ext cx="8139260" cy="1325563"/>
          </a:xfrm>
        </p:spPr>
        <p:txBody>
          <a:bodyPr/>
          <a:lstStyle/>
          <a:p>
            <a:r>
              <a:rPr lang="en-CA" dirty="0" smtClean="0"/>
              <a:t>History of unionization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40" y="1564848"/>
            <a:ext cx="8139260" cy="47605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 the industrial revolution expanded and our country, the world of work changed. </a:t>
            </a:r>
          </a:p>
          <a:p>
            <a:pPr marL="0" indent="0">
              <a:buNone/>
            </a:pPr>
            <a:r>
              <a:rPr lang="en-CA" dirty="0" smtClean="0"/>
              <a:t>Many people were attracted to factory towns and away from their agrarian roots where life and work were often very similar and on a much smaller scale.</a:t>
            </a:r>
          </a:p>
          <a:p>
            <a:pPr marL="0" indent="0">
              <a:buNone/>
            </a:pPr>
            <a:r>
              <a:rPr lang="en-CA" dirty="0" smtClean="0"/>
              <a:t>With the advent of factories and the expansion of Canada, there was a greater divide between the employer and employee.</a:t>
            </a:r>
          </a:p>
          <a:p>
            <a:pPr marL="0" indent="0">
              <a:buNone/>
            </a:pPr>
            <a:r>
              <a:rPr lang="en-CA" dirty="0" smtClean="0"/>
              <a:t>Issues arose around working conditions, safety, pay, benefits, equity as well as a myriad of other issues.</a:t>
            </a:r>
          </a:p>
          <a:p>
            <a:pPr marL="0" indent="0">
              <a:buNone/>
            </a:pPr>
            <a:r>
              <a:rPr lang="en-CA" dirty="0" smtClean="0"/>
              <a:t>Workers began to organize to protect themselves and their futures.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11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3394" y="365127"/>
            <a:ext cx="8120406" cy="1325563"/>
          </a:xfrm>
        </p:spPr>
        <p:txBody>
          <a:bodyPr/>
          <a:lstStyle/>
          <a:p>
            <a:r>
              <a:rPr lang="en-US" dirty="0" smtClean="0"/>
              <a:t>What are the benefits of being in a union?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394" y="1825625"/>
            <a:ext cx="8120406" cy="4351338"/>
          </a:xfrm>
        </p:spPr>
        <p:txBody>
          <a:bodyPr/>
          <a:lstStyle/>
          <a:p>
            <a:r>
              <a:rPr lang="en-US" dirty="0" smtClean="0"/>
              <a:t>Your thoughts??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540" y="365127"/>
            <a:ext cx="8139260" cy="1325563"/>
          </a:xfrm>
        </p:spPr>
        <p:txBody>
          <a:bodyPr/>
          <a:lstStyle/>
          <a:p>
            <a:r>
              <a:rPr lang="en-CA" dirty="0" smtClean="0"/>
              <a:t>Benefits of unionization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40" y="1825625"/>
            <a:ext cx="813926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MEMBERSHIP HAS ITS PRIVILEGES!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Job security</a:t>
            </a:r>
          </a:p>
          <a:p>
            <a:r>
              <a:rPr lang="en-CA" dirty="0" smtClean="0"/>
              <a:t>Improved wages</a:t>
            </a:r>
          </a:p>
          <a:p>
            <a:r>
              <a:rPr lang="en-CA" dirty="0" smtClean="0"/>
              <a:t>Health care, pension plans and other benefits</a:t>
            </a:r>
          </a:p>
          <a:p>
            <a:r>
              <a:rPr lang="en-CA" dirty="0" smtClean="0"/>
              <a:t>Health and safety</a:t>
            </a:r>
          </a:p>
          <a:p>
            <a:r>
              <a:rPr lang="en-CA" dirty="0" smtClean="0"/>
              <a:t>Scheduling of hours</a:t>
            </a:r>
          </a:p>
          <a:p>
            <a:r>
              <a:rPr lang="en-CA" dirty="0" smtClean="0"/>
              <a:t>A stronger voice through collective bargaining</a:t>
            </a:r>
          </a:p>
          <a:p>
            <a:r>
              <a:rPr lang="en-CA" dirty="0" smtClean="0"/>
              <a:t>A right to vote on your contract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156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966" y="365127"/>
            <a:ext cx="8129833" cy="1325563"/>
          </a:xfrm>
        </p:spPr>
        <p:txBody>
          <a:bodyPr/>
          <a:lstStyle/>
          <a:p>
            <a:r>
              <a:rPr lang="en-CA" dirty="0" smtClean="0"/>
              <a:t>Thanks to unions…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966" y="1542820"/>
            <a:ext cx="8129834" cy="484855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 smtClean="0"/>
              <a:t>Free public education at the elementary and secondary levels</a:t>
            </a:r>
          </a:p>
          <a:p>
            <a:pPr marL="0" indent="0">
              <a:buNone/>
            </a:pPr>
            <a:r>
              <a:rPr lang="en-CA" dirty="0" smtClean="0"/>
              <a:t>Paid vacations</a:t>
            </a:r>
          </a:p>
          <a:p>
            <a:pPr marL="0" indent="0">
              <a:buNone/>
            </a:pPr>
            <a:r>
              <a:rPr lang="en-CA" dirty="0" smtClean="0"/>
              <a:t>Minimum wages</a:t>
            </a:r>
          </a:p>
          <a:p>
            <a:pPr marL="0" indent="0">
              <a:buNone/>
            </a:pPr>
            <a:r>
              <a:rPr lang="en-CA" dirty="0" smtClean="0"/>
              <a:t>Workers’ compensation</a:t>
            </a:r>
          </a:p>
          <a:p>
            <a:pPr marL="0" indent="0">
              <a:buNone/>
            </a:pPr>
            <a:r>
              <a:rPr lang="en-CA" dirty="0" smtClean="0"/>
              <a:t>Pay equity</a:t>
            </a:r>
          </a:p>
          <a:p>
            <a:pPr marL="0" indent="0">
              <a:buNone/>
            </a:pPr>
            <a:r>
              <a:rPr lang="en-CA" dirty="0" smtClean="0"/>
              <a:t>The right to organize</a:t>
            </a:r>
          </a:p>
          <a:p>
            <a:pPr marL="0" indent="0">
              <a:buNone/>
            </a:pPr>
            <a:r>
              <a:rPr lang="en-CA" dirty="0" smtClean="0"/>
              <a:t>A limit on the hours of work</a:t>
            </a:r>
          </a:p>
          <a:p>
            <a:pPr marL="0" indent="0">
              <a:buNone/>
            </a:pPr>
            <a:r>
              <a:rPr lang="en-CA" dirty="0" smtClean="0"/>
              <a:t>Medicare</a:t>
            </a:r>
          </a:p>
          <a:p>
            <a:pPr marL="0" indent="0">
              <a:buNone/>
            </a:pPr>
            <a:r>
              <a:rPr lang="en-CA" dirty="0" smtClean="0"/>
              <a:t>CPP</a:t>
            </a:r>
          </a:p>
          <a:p>
            <a:pPr marL="0" indent="0">
              <a:buNone/>
            </a:pPr>
            <a:r>
              <a:rPr lang="en-CA" dirty="0" smtClean="0"/>
              <a:t>Overtime pay</a:t>
            </a:r>
          </a:p>
          <a:p>
            <a:pPr marL="0" indent="0">
              <a:buNone/>
            </a:pPr>
            <a:r>
              <a:rPr lang="en-CA" dirty="0" smtClean="0"/>
              <a:t>Severance pay</a:t>
            </a:r>
          </a:p>
          <a:p>
            <a:pPr marL="0" indent="0">
              <a:buNone/>
            </a:pPr>
            <a:r>
              <a:rPr lang="en-CA" dirty="0" smtClean="0"/>
              <a:t>Job security</a:t>
            </a:r>
          </a:p>
          <a:p>
            <a:pPr marL="0" indent="0">
              <a:buNone/>
            </a:pPr>
            <a:r>
              <a:rPr lang="en-CA" dirty="0" smtClean="0"/>
              <a:t>Cost of living raises</a:t>
            </a:r>
          </a:p>
          <a:p>
            <a:pPr marL="0" indent="0">
              <a:buNone/>
            </a:pPr>
            <a:r>
              <a:rPr lang="en-CA" dirty="0" smtClean="0"/>
              <a:t>Ban on Child labour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600" dirty="0" smtClean="0"/>
              <a:t>Imagine what life would be like as an employee without them</a:t>
            </a:r>
            <a:r>
              <a:rPr lang="is-IS" sz="3600" dirty="0" smtClean="0"/>
              <a:t>…. </a:t>
            </a:r>
            <a:r>
              <a:rPr lang="en-US" sz="3600" dirty="0" smtClean="0"/>
              <a:t>S</a:t>
            </a:r>
            <a:r>
              <a:rPr lang="is-IS" sz="3600" dirty="0" smtClean="0"/>
              <a:t>ay goodbye to the weekend.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109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540" y="365127"/>
            <a:ext cx="8139260" cy="1325563"/>
          </a:xfrm>
        </p:spPr>
        <p:txBody>
          <a:bodyPr/>
          <a:lstStyle/>
          <a:p>
            <a:r>
              <a:rPr lang="en-CA" dirty="0" smtClean="0"/>
              <a:t>Our union: What is OSSTF?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40" y="1825625"/>
            <a:ext cx="81392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The Ontario Secondary School Teachers’ Federation</a:t>
            </a:r>
          </a:p>
          <a:p>
            <a:r>
              <a:rPr lang="en-CA" dirty="0" smtClean="0"/>
              <a:t>Founded in 1925</a:t>
            </a:r>
          </a:p>
          <a:p>
            <a:r>
              <a:rPr lang="en-CA" dirty="0" smtClean="0"/>
              <a:t>60 000 members </a:t>
            </a:r>
          </a:p>
          <a:p>
            <a:r>
              <a:rPr lang="en-CA" dirty="0" smtClean="0"/>
              <a:t>230 job classes</a:t>
            </a:r>
          </a:p>
          <a:p>
            <a:r>
              <a:rPr lang="en-CA" dirty="0" smtClean="0"/>
              <a:t>149 bargaining units (PSAT D30 is one)</a:t>
            </a:r>
          </a:p>
          <a:p>
            <a:r>
              <a:rPr lang="en-CA" dirty="0" smtClean="0"/>
              <a:t>35 Districts</a:t>
            </a:r>
          </a:p>
          <a:p>
            <a:r>
              <a:rPr lang="en-CA" dirty="0" smtClean="0"/>
              <a:t>1 UNION </a:t>
            </a:r>
          </a:p>
          <a:p>
            <a:pPr marL="0" indent="0">
              <a:buNone/>
            </a:pPr>
            <a:r>
              <a:rPr lang="en-CA" dirty="0" smtClean="0"/>
              <a:t>Source: OSSTF/FEESO Annual Report 2014-2015.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25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694" y="801278"/>
            <a:ext cx="4735871" cy="5730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966" y="72896"/>
            <a:ext cx="8148687" cy="1325563"/>
          </a:xfrm>
        </p:spPr>
        <p:txBody>
          <a:bodyPr/>
          <a:lstStyle/>
          <a:p>
            <a:pPr algn="ctr"/>
            <a:r>
              <a:rPr lang="en-CA" dirty="0" smtClean="0"/>
              <a:t>Structure of OSSTF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5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AT Powerpoint_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PSAT Powerpoint_2</Template>
  <TotalTime>2047</TotalTime>
  <Words>1073</Words>
  <Application>Microsoft Office PowerPoint</Application>
  <PresentationFormat>Widescreen</PresentationFormat>
  <Paragraphs>125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PSAT Powerpoint_2</vt:lpstr>
      <vt:lpstr>Union 101</vt:lpstr>
      <vt:lpstr>What do you think a UNION is?</vt:lpstr>
      <vt:lpstr>What is a union?</vt:lpstr>
      <vt:lpstr>History of unionization in Canada</vt:lpstr>
      <vt:lpstr>What are the benefits of being in a union?</vt:lpstr>
      <vt:lpstr>Benefits of unionization</vt:lpstr>
      <vt:lpstr>Thanks to unions…</vt:lpstr>
      <vt:lpstr>Our union: What is OSSTF?</vt:lpstr>
      <vt:lpstr>Structure of OSSTF</vt:lpstr>
      <vt:lpstr>What is PSAT?</vt:lpstr>
      <vt:lpstr>Structure of PSAT</vt:lpstr>
      <vt:lpstr>What is the relationship between OSSTF and PSAT?</vt:lpstr>
      <vt:lpstr>Skill testing question(s) </vt:lpstr>
      <vt:lpstr>PSAT executive is… </vt:lpstr>
      <vt:lpstr>What does the Executive do?</vt:lpstr>
      <vt:lpstr>What does the District Officer do?</vt:lpstr>
      <vt:lpstr>What does the Branch Representative do?</vt:lpstr>
      <vt:lpstr>What do you need to do as a member?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101</dc:title>
  <dc:creator>Scott Garant</dc:creator>
  <cp:lastModifiedBy>Jane</cp:lastModifiedBy>
  <cp:revision>30</cp:revision>
  <dcterms:created xsi:type="dcterms:W3CDTF">2016-01-27T16:06:55Z</dcterms:created>
  <dcterms:modified xsi:type="dcterms:W3CDTF">2016-06-02T15:29:23Z</dcterms:modified>
</cp:coreProperties>
</file>